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7" r:id="rId2"/>
    <p:sldId id="408" r:id="rId3"/>
    <p:sldId id="426" r:id="rId4"/>
    <p:sldId id="263" r:id="rId5"/>
    <p:sldId id="404" r:id="rId6"/>
    <p:sldId id="265" r:id="rId7"/>
    <p:sldId id="413" r:id="rId8"/>
    <p:sldId id="416" r:id="rId9"/>
    <p:sldId id="400" r:id="rId10"/>
    <p:sldId id="284" r:id="rId11"/>
    <p:sldId id="657" r:id="rId12"/>
    <p:sldId id="261" r:id="rId13"/>
    <p:sldId id="349" r:id="rId14"/>
    <p:sldId id="280" r:id="rId15"/>
    <p:sldId id="278" r:id="rId16"/>
    <p:sldId id="414" r:id="rId17"/>
    <p:sldId id="272" r:id="rId18"/>
    <p:sldId id="384" r:id="rId19"/>
    <p:sldId id="274" r:id="rId20"/>
    <p:sldId id="427" r:id="rId21"/>
    <p:sldId id="428" r:id="rId22"/>
    <p:sldId id="430" r:id="rId23"/>
    <p:sldId id="285" r:id="rId24"/>
    <p:sldId id="286" r:id="rId25"/>
    <p:sldId id="373" r:id="rId26"/>
    <p:sldId id="431" r:id="rId27"/>
    <p:sldId id="603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Ingrid van Essen" initials="MvR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97"/>
    <p:restoredTop sz="93911"/>
  </p:normalViewPr>
  <p:slideViewPr>
    <p:cSldViewPr snapToGrid="0" snapToObjects="1">
      <p:cViewPr varScale="1">
        <p:scale>
          <a:sx n="86" d="100"/>
          <a:sy n="86" d="100"/>
        </p:scale>
        <p:origin x="856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6555F-1DD5-DB43-A9C0-34A5C3F78ABC}" type="datetimeFigureOut">
              <a:rPr lang="en-US" smtClean="0"/>
              <a:pPr/>
              <a:t>11/24/21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CA5AE1-FE68-064A-9441-F9EC3F9DB156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175B6E-27DE-8143-B3A4-B258E66CD68B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2882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175B6E-27DE-8143-B3A4-B258E66CD68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7235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CE72A-9C81-C14E-9D42-AD2B459F472F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0064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Normaal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ze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tijdelijke</a:t>
            </a:r>
            <a:r>
              <a:rPr lang="en-US" dirty="0"/>
              <a:t> </a:t>
            </a:r>
            <a:r>
              <a:rPr lang="en-US" dirty="0" err="1"/>
              <a:t>allergie</a:t>
            </a:r>
            <a:r>
              <a:rPr lang="en-US" dirty="0"/>
              <a:t>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jou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ouder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A5AE1-FE68-064A-9441-F9EC3F9DB156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Shape 57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75" name="Shape 57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inzicht meegeven</a:t>
            </a:r>
          </a:p>
          <a:p>
            <a:r>
              <a:t>dat is best lastig - veranderingen lichamelijk / in denkwijze </a:t>
            </a:r>
          </a:p>
        </p:txBody>
      </p:sp>
    </p:spTree>
    <p:extLst>
      <p:ext uri="{BB962C8B-B14F-4D97-AF65-F5344CB8AC3E}">
        <p14:creationId xmlns:p14="http://schemas.microsoft.com/office/powerpoint/2010/main" val="39734727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A5AE1-FE68-064A-9441-F9EC3F9DB156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Groei</a:t>
            </a:r>
            <a:r>
              <a:rPr lang="en-US" baseline="0" dirty="0"/>
              <a:t> van </a:t>
            </a:r>
            <a:r>
              <a:rPr lang="en-US" baseline="0" dirty="0" err="1"/>
              <a:t>achteren</a:t>
            </a:r>
            <a:r>
              <a:rPr lang="en-US" baseline="0" dirty="0"/>
              <a:t> </a:t>
            </a:r>
            <a:r>
              <a:rPr lang="en-US" baseline="0" dirty="0" err="1"/>
              <a:t>naar</a:t>
            </a:r>
            <a:r>
              <a:rPr lang="en-US" baseline="0" dirty="0"/>
              <a:t> </a:t>
            </a:r>
            <a:r>
              <a:rPr lang="en-US" baseline="0" dirty="0" err="1"/>
              <a:t>voren</a:t>
            </a:r>
            <a:r>
              <a:rPr lang="en-US" baseline="0" dirty="0"/>
              <a:t>…. </a:t>
            </a:r>
            <a:r>
              <a:rPr lang="en-US" baseline="0" dirty="0" err="1"/>
              <a:t>Ontwikkelen</a:t>
            </a:r>
            <a:r>
              <a:rPr lang="en-US" baseline="0" dirty="0"/>
              <a:t> </a:t>
            </a:r>
            <a:r>
              <a:rPr lang="en-US" baseline="0" dirty="0" err="1"/>
              <a:t>zich</a:t>
            </a:r>
            <a:r>
              <a:rPr lang="en-US" baseline="0" dirty="0"/>
              <a:t> </a:t>
            </a:r>
            <a:r>
              <a:rPr lang="en-US" baseline="0" dirty="0" err="1"/>
              <a:t>niet</a:t>
            </a:r>
            <a:r>
              <a:rPr lang="en-US" baseline="0" dirty="0"/>
              <a:t> </a:t>
            </a:r>
            <a:r>
              <a:rPr lang="en-US" baseline="0" dirty="0" err="1"/>
              <a:t>gelijktijdig</a:t>
            </a:r>
            <a:r>
              <a:rPr lang="en-US" baseline="0" dirty="0"/>
              <a:t>. </a:t>
            </a:r>
            <a:r>
              <a:rPr lang="en-US" baseline="0" dirty="0" err="1"/>
              <a:t>Disbalans</a:t>
            </a:r>
            <a:r>
              <a:rPr lang="en-US" baseline="0" dirty="0"/>
              <a:t>. Op </a:t>
            </a:r>
            <a:r>
              <a:rPr lang="en-US" baseline="0" dirty="0" err="1"/>
              <a:t>brein</a:t>
            </a:r>
            <a:r>
              <a:rPr lang="en-US" baseline="0" dirty="0"/>
              <a:t> </a:t>
            </a:r>
            <a:r>
              <a:rPr lang="en-US" baseline="0" dirty="0" err="1"/>
              <a:t>niveau</a:t>
            </a:r>
            <a:r>
              <a:rPr lang="en-US" baseline="0" dirty="0"/>
              <a:t> </a:t>
            </a:r>
            <a:r>
              <a:rPr lang="en-US" baseline="0" dirty="0" err="1"/>
              <a:t>verklaart</a:t>
            </a:r>
            <a:r>
              <a:rPr lang="en-US" baseline="0" dirty="0"/>
              <a:t> </a:t>
            </a:r>
            <a:r>
              <a:rPr lang="en-US" baseline="0" dirty="0" err="1"/>
              <a:t>dit</a:t>
            </a:r>
            <a:r>
              <a:rPr lang="en-US" baseline="0" dirty="0"/>
              <a:t> het </a:t>
            </a:r>
            <a:r>
              <a:rPr lang="en-US" baseline="0" dirty="0" err="1"/>
              <a:t>tiener</a:t>
            </a:r>
            <a:r>
              <a:rPr lang="en-US" baseline="0" dirty="0"/>
              <a:t> </a:t>
            </a:r>
            <a:r>
              <a:rPr lang="en-US" baseline="0" dirty="0" err="1"/>
              <a:t>gedrag</a:t>
            </a:r>
            <a:r>
              <a:rPr lang="en-US" baseline="0" dirty="0"/>
              <a:t> </a:t>
            </a:r>
            <a:r>
              <a:rPr lang="en-US" baseline="0" dirty="0" err="1"/>
              <a:t>emoties</a:t>
            </a:r>
            <a:r>
              <a:rPr lang="en-US" baseline="0" dirty="0"/>
              <a:t>, de </a:t>
            </a:r>
            <a:r>
              <a:rPr lang="en-US" baseline="0" dirty="0" err="1"/>
              <a:t>hormonen</a:t>
            </a:r>
            <a:r>
              <a:rPr lang="en-US" baseline="0" dirty="0"/>
              <a:t> etc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AC757-0993-9642-B04D-8DB514B42E4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268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08" name="Shape 1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lnSpc>
                <a:spcPct val="100000"/>
              </a:lnSpc>
              <a:defRPr sz="1800"/>
            </a:pPr>
            <a:r>
              <a:rPr lang="nl-NL" sz="1200" b="1" dirty="0">
                <a:latin typeface="Calibri"/>
                <a:ea typeface="Calibri"/>
                <a:cs typeface="Calibri"/>
                <a:sym typeface="Calibri"/>
              </a:rPr>
              <a:t>Een</a:t>
            </a:r>
            <a:r>
              <a:rPr lang="nl-NL" sz="1200" b="1" baseline="0" dirty="0">
                <a:latin typeface="Calibri"/>
                <a:ea typeface="Calibri"/>
                <a:cs typeface="Calibri"/>
                <a:sym typeface="Calibri"/>
              </a:rPr>
              <a:t> van de universele basisbehoeftes van de mens is s</a:t>
            </a:r>
            <a:endParaRPr sz="1200" b="1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A5D6E2-654A-1249-A70F-46C4CEB619A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5080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Regels</a:t>
            </a:r>
            <a:r>
              <a:rPr lang="en-US" dirty="0"/>
              <a:t> </a:t>
            </a:r>
            <a:r>
              <a:rPr lang="en-US" dirty="0" err="1"/>
              <a:t>afspraken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A5AE1-FE68-064A-9441-F9EC3F9DB156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Wees</a:t>
            </a:r>
            <a:r>
              <a:rPr lang="en-US" dirty="0"/>
              <a:t> </a:t>
            </a:r>
            <a:r>
              <a:rPr lang="en-US" dirty="0" err="1"/>
              <a:t>hierin</a:t>
            </a:r>
            <a:r>
              <a:rPr lang="en-US" baseline="0" dirty="0"/>
              <a:t> </a:t>
            </a:r>
            <a:r>
              <a:rPr lang="en-US" baseline="0" dirty="0" err="1"/>
              <a:t>verrassend</a:t>
            </a:r>
            <a:r>
              <a:rPr lang="en-US" baseline="0" dirty="0"/>
              <a:t> hoe was het op social media, </a:t>
            </a:r>
            <a:r>
              <a:rPr lang="en-US" baseline="0" dirty="0" err="1"/>
              <a:t>leuke</a:t>
            </a:r>
            <a:r>
              <a:rPr lang="en-US" baseline="0" dirty="0"/>
              <a:t> app </a:t>
            </a:r>
            <a:r>
              <a:rPr lang="en-US" baseline="0" dirty="0" err="1"/>
              <a:t>gedownload</a:t>
            </a:r>
            <a:r>
              <a:rPr lang="en-US" baseline="0" dirty="0"/>
              <a:t>, </a:t>
            </a:r>
            <a:r>
              <a:rPr lang="en-US" baseline="0" dirty="0" err="1"/>
              <a:t>heb</a:t>
            </a:r>
            <a:r>
              <a:rPr lang="en-US" baseline="0" dirty="0"/>
              <a:t> je </a:t>
            </a:r>
            <a:r>
              <a:rPr lang="en-US" baseline="0" dirty="0" err="1"/>
              <a:t>nog</a:t>
            </a:r>
            <a:r>
              <a:rPr lang="en-US" baseline="0" dirty="0"/>
              <a:t> </a:t>
            </a:r>
            <a:r>
              <a:rPr lang="en-US" baseline="0" dirty="0" err="1"/>
              <a:t>pokemons</a:t>
            </a:r>
            <a:r>
              <a:rPr lang="en-US" baseline="0" dirty="0"/>
              <a:t> </a:t>
            </a:r>
            <a:r>
              <a:rPr lang="en-US" baseline="0" dirty="0" err="1"/>
              <a:t>gevangen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480F4-6D1D-9948-B49A-B94236AC7E05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5C2F0-659F-654E-B589-305FF720CFF0}" type="datetimeFigureOut">
              <a:rPr lang="en-US" smtClean="0"/>
              <a:pPr/>
              <a:t>11/24/21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41308-2E2A-2246-995D-FC36D6CD046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5C2F0-659F-654E-B589-305FF720CFF0}" type="datetimeFigureOut">
              <a:rPr lang="en-US" smtClean="0"/>
              <a:pPr/>
              <a:t>11/24/21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41308-2E2A-2246-995D-FC36D6CD046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5C2F0-659F-654E-B589-305FF720CFF0}" type="datetimeFigureOut">
              <a:rPr lang="en-US" smtClean="0"/>
              <a:pPr/>
              <a:t>11/24/21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41308-2E2A-2246-995D-FC36D6CD046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horizont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>
            <a:spLocks noGrp="1"/>
          </p:cNvSpPr>
          <p:nvPr>
            <p:ph type="title"/>
          </p:nvPr>
        </p:nvSpPr>
        <p:spPr>
          <a:xfrm>
            <a:off x="892969" y="4723805"/>
            <a:ext cx="7358063" cy="1000125"/>
          </a:xfrm>
          <a:prstGeom prst="rect">
            <a:avLst/>
          </a:prstGeom>
        </p:spPr>
        <p:txBody>
          <a:bodyPr lIns="0" tIns="0" rIns="0" bIns="0" anchor="b"/>
          <a:lstStyle>
            <a:lvl1pPr defTabSz="410751">
              <a:defRPr sz="56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5600" dirty="0"/>
              <a:t>Titeltekst</a:t>
            </a:r>
          </a:p>
        </p:txBody>
      </p:sp>
      <p:sp>
        <p:nvSpPr>
          <p:cNvPr id="10" name="Shape 10"/>
          <p:cNvSpPr>
            <a:spLocks noGrp="1"/>
          </p:cNvSpPr>
          <p:nvPr>
            <p:ph type="body" idx="1"/>
          </p:nvPr>
        </p:nvSpPr>
        <p:spPr>
          <a:xfrm>
            <a:off x="892969" y="5759649"/>
            <a:ext cx="7358063" cy="794742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410751">
              <a:spcBef>
                <a:spcPts val="0"/>
              </a:spcBef>
              <a:buSzTx/>
              <a:buFontTx/>
              <a:buNone/>
              <a:defRPr sz="2200">
                <a:latin typeface="+mn-lt"/>
                <a:ea typeface="+mn-ea"/>
                <a:cs typeface="+mn-cs"/>
                <a:sym typeface="Helvetica Light"/>
              </a:defRPr>
            </a:lvl1pPr>
            <a:lvl2pPr marL="0" indent="160729" algn="ctr" defTabSz="410751">
              <a:spcBef>
                <a:spcPts val="0"/>
              </a:spcBef>
              <a:buSzTx/>
              <a:buFontTx/>
              <a:buNone/>
              <a:defRPr sz="2200">
                <a:latin typeface="+mn-lt"/>
                <a:ea typeface="+mn-ea"/>
                <a:cs typeface="+mn-cs"/>
                <a:sym typeface="Helvetica Light"/>
              </a:defRPr>
            </a:lvl2pPr>
            <a:lvl3pPr marL="0" indent="321457" algn="ctr" defTabSz="410751">
              <a:spcBef>
                <a:spcPts val="0"/>
              </a:spcBef>
              <a:buSzTx/>
              <a:buFontTx/>
              <a:buNone/>
              <a:defRPr sz="2200">
                <a:latin typeface="+mn-lt"/>
                <a:ea typeface="+mn-ea"/>
                <a:cs typeface="+mn-cs"/>
                <a:sym typeface="Helvetica Light"/>
              </a:defRPr>
            </a:lvl3pPr>
            <a:lvl4pPr marL="0" indent="482186" algn="ctr" defTabSz="410751">
              <a:spcBef>
                <a:spcPts val="0"/>
              </a:spcBef>
              <a:buSzTx/>
              <a:buFontTx/>
              <a:buNone/>
              <a:defRPr sz="2200">
                <a:latin typeface="+mn-lt"/>
                <a:ea typeface="+mn-ea"/>
                <a:cs typeface="+mn-cs"/>
                <a:sym typeface="Helvetica Light"/>
              </a:defRPr>
            </a:lvl4pPr>
            <a:lvl5pPr marL="0" indent="642915" algn="ctr" defTabSz="410751">
              <a:spcBef>
                <a:spcPts val="0"/>
              </a:spcBef>
              <a:buSzTx/>
              <a:buFontTx/>
              <a:buNone/>
              <a:defRPr sz="22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2200" dirty="0"/>
              <a:t>Hoofdtekst - niveau één</a:t>
            </a:r>
          </a:p>
          <a:p>
            <a:pPr lvl="1">
              <a:defRPr sz="1800"/>
            </a:pPr>
            <a:r>
              <a:rPr sz="2200" dirty="0"/>
              <a:t>Hoofdtekst - niveau twee</a:t>
            </a:r>
          </a:p>
          <a:p>
            <a:pPr lvl="2">
              <a:defRPr sz="1800"/>
            </a:pPr>
            <a:r>
              <a:rPr sz="2200" dirty="0"/>
              <a:t>Hoofdtekst - niveau drie</a:t>
            </a:r>
          </a:p>
          <a:p>
            <a:pPr lvl="3">
              <a:defRPr sz="1800"/>
            </a:pPr>
            <a:r>
              <a:rPr sz="2200" dirty="0"/>
              <a:t>Hoofdtekst - niveau vier</a:t>
            </a:r>
          </a:p>
          <a:p>
            <a:pPr lvl="4">
              <a:defRPr sz="1800"/>
            </a:pPr>
            <a:r>
              <a:rPr sz="2200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228258035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5C2F0-659F-654E-B589-305FF720CFF0}" type="datetimeFigureOut">
              <a:rPr lang="en-US" smtClean="0"/>
              <a:pPr/>
              <a:t>11/24/21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41308-2E2A-2246-995D-FC36D6CD046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5C2F0-659F-654E-B589-305FF720CFF0}" type="datetimeFigureOut">
              <a:rPr lang="en-US" smtClean="0"/>
              <a:pPr/>
              <a:t>11/24/21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41308-2E2A-2246-995D-FC36D6CD046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5C2F0-659F-654E-B589-305FF720CFF0}" type="datetimeFigureOut">
              <a:rPr lang="en-US" smtClean="0"/>
              <a:pPr/>
              <a:t>11/24/21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41308-2E2A-2246-995D-FC36D6CD046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5C2F0-659F-654E-B589-305FF720CFF0}" type="datetimeFigureOut">
              <a:rPr lang="en-US" smtClean="0"/>
              <a:pPr/>
              <a:t>11/24/21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41308-2E2A-2246-995D-FC36D6CD046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5C2F0-659F-654E-B589-305FF720CFF0}" type="datetimeFigureOut">
              <a:rPr lang="en-US" smtClean="0"/>
              <a:pPr/>
              <a:t>11/24/21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41308-2E2A-2246-995D-FC36D6CD046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5C2F0-659F-654E-B589-305FF720CFF0}" type="datetimeFigureOut">
              <a:rPr lang="en-US" smtClean="0"/>
              <a:pPr/>
              <a:t>11/24/21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41308-2E2A-2246-995D-FC36D6CD046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5C2F0-659F-654E-B589-305FF720CFF0}" type="datetimeFigureOut">
              <a:rPr lang="en-US" smtClean="0"/>
              <a:pPr/>
              <a:t>11/24/21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41308-2E2A-2246-995D-FC36D6CD046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5C2F0-659F-654E-B589-305FF720CFF0}" type="datetimeFigureOut">
              <a:rPr lang="en-US" smtClean="0"/>
              <a:pPr/>
              <a:t>11/24/21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41308-2E2A-2246-995D-FC36D6CD046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75C2F0-659F-654E-B589-305FF720CFF0}" type="datetimeFigureOut">
              <a:rPr lang="en-US" smtClean="0"/>
              <a:pPr/>
              <a:t>11/24/21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D41308-2E2A-2246-995D-FC36D6CD046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jp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ngridvanessen.nl/" TargetMode="External"/><Relationship Id="rId3" Type="http://schemas.openxmlformats.org/officeDocument/2006/relationships/image" Target="../media/image38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9.jpg"/><Relationship Id="rId4" Type="http://schemas.openxmlformats.org/officeDocument/2006/relationships/image" Target="../media/image39.jpeg"/><Relationship Id="rId9" Type="http://schemas.openxmlformats.org/officeDocument/2006/relationships/image" Target="../media/image4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5A92BC41-5AE1-432E-87C7-12BF9E03D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76061" y="476778"/>
            <a:ext cx="5409337" cy="5920653"/>
          </a:xfrm>
          <a:prstGeom prst="rect">
            <a:avLst/>
          </a:prstGeom>
          <a:solidFill>
            <a:srgbClr val="60444C">
              <a:alpha val="9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856121" y="1179095"/>
            <a:ext cx="4467265" cy="3404488"/>
          </a:xfrm>
        </p:spPr>
        <p:txBody>
          <a:bodyPr>
            <a:normAutofit/>
          </a:bodyPr>
          <a:lstStyle/>
          <a:p>
            <a:r>
              <a:rPr lang="nl-NL" sz="4000" b="1" dirty="0">
                <a:solidFill>
                  <a:srgbClr val="FFFFFF"/>
                </a:solidFill>
                <a:latin typeface="Trebuchet MS" charset="0"/>
                <a:ea typeface="ＭＳ Ｐゴシック" charset="0"/>
                <a:cs typeface="Trebuchet MS" charset="0"/>
              </a:rPr>
              <a:t>   Pubers …</a:t>
            </a:r>
            <a:br>
              <a:rPr lang="nl-NL" sz="4000" b="1" dirty="0">
                <a:solidFill>
                  <a:srgbClr val="FFFFFF"/>
                </a:solidFill>
                <a:latin typeface="Trebuchet MS" charset="0"/>
                <a:ea typeface="ＭＳ Ｐゴシック" charset="0"/>
                <a:cs typeface="Trebuchet MS" charset="0"/>
              </a:rPr>
            </a:br>
            <a:r>
              <a:rPr lang="nl-NL" sz="4000" b="1" dirty="0">
                <a:solidFill>
                  <a:srgbClr val="FFFFFF"/>
                </a:solidFill>
                <a:latin typeface="Trebuchet MS" charset="0"/>
                <a:ea typeface="ＭＳ Ｐゴシック" charset="0"/>
                <a:cs typeface="Trebuchet MS" charset="0"/>
              </a:rPr>
              <a:t>Tips &amp; tricks voor ouders</a:t>
            </a:r>
            <a:br>
              <a:rPr lang="nl-NL" sz="4000" b="1" dirty="0">
                <a:solidFill>
                  <a:srgbClr val="FFFFFF"/>
                </a:solidFill>
                <a:latin typeface="Trebuchet MS" charset="0"/>
                <a:ea typeface="ＭＳ Ｐゴシック" charset="0"/>
                <a:cs typeface="Trebuchet MS" charset="0"/>
              </a:rPr>
            </a:br>
            <a:endParaRPr lang="nl-NL" sz="4200" b="1" dirty="0">
              <a:solidFill>
                <a:srgbClr val="FFFFFF"/>
              </a:solidFill>
              <a:latin typeface="Trebuchet MS" charset="0"/>
              <a:ea typeface="ＭＳ Ｐゴシック" charset="0"/>
              <a:cs typeface="Trebuchet MS" charset="0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3856121" y="4866870"/>
            <a:ext cx="4467265" cy="1247274"/>
          </a:xfrm>
        </p:spPr>
        <p:txBody>
          <a:bodyPr>
            <a:normAutofit/>
          </a:bodyPr>
          <a:lstStyle/>
          <a:p>
            <a:pPr algn="l" eaLnBrk="1" hangingPunct="1"/>
            <a:r>
              <a:rPr lang="nl-NL" sz="2800" b="1" dirty="0">
                <a:solidFill>
                  <a:srgbClr val="FFFFFF"/>
                </a:solidFill>
                <a:latin typeface="Tajawal" pitchFamily="2" charset="-78"/>
                <a:ea typeface="ＭＳ Ｐゴシック" charset="0"/>
                <a:cs typeface="Tajawal" pitchFamily="2" charset="-78"/>
              </a:rPr>
              <a:t>Kennemer Lyceum</a:t>
            </a:r>
          </a:p>
          <a:p>
            <a:pPr algn="l" eaLnBrk="1" hangingPunct="1"/>
            <a:r>
              <a:rPr lang="nl-NL" sz="2800" b="1" dirty="0">
                <a:solidFill>
                  <a:srgbClr val="FFFFFF"/>
                </a:solidFill>
                <a:latin typeface="Tajawal" pitchFamily="2" charset="-78"/>
                <a:ea typeface="ＭＳ Ｐゴシック" charset="0"/>
                <a:cs typeface="Tajawal" pitchFamily="2" charset="-78"/>
              </a:rPr>
              <a:t>24 november 2021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DC0E1208-0B30-4396-AE7C-AEBFFAEE66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65608" y="4713662"/>
            <a:ext cx="27432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38" name="Afbeelding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8" r="4484" b="2"/>
          <a:stretch/>
        </p:blipFill>
        <p:spPr bwMode="auto">
          <a:xfrm>
            <a:off x="356616" y="476777"/>
            <a:ext cx="2898287" cy="5920653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el 1"/>
          <p:cNvSpPr txBox="1">
            <a:spLocks/>
          </p:cNvSpPr>
          <p:nvPr/>
        </p:nvSpPr>
        <p:spPr>
          <a:xfrm>
            <a:off x="7672998" y="198783"/>
            <a:ext cx="410821" cy="64052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b="1" dirty="0">
              <a:solidFill>
                <a:srgbClr val="4DBACE"/>
              </a:solidFill>
              <a:latin typeface="Trebuchet MS" charset="0"/>
              <a:ea typeface="ＭＳ Ｐゴシック" charset="0"/>
              <a:cs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796920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ajawal" pitchFamily="2" charset="-78"/>
                <a:cs typeface="Tajawal" pitchFamily="2" charset="-78"/>
              </a:rPr>
              <a:t>Gedrag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ajawal" pitchFamily="2" charset="-78"/>
                <a:cs typeface="Tajawal" pitchFamily="2" charset="-78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ajawal" pitchFamily="2" charset="-78"/>
                <a:cs typeface="Tajawal" pitchFamily="2" charset="-78"/>
              </a:rPr>
              <a:t>lokt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ajawal" pitchFamily="2" charset="-78"/>
                <a:cs typeface="Tajawal" pitchFamily="2" charset="-78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ajawal" pitchFamily="2" charset="-78"/>
                <a:cs typeface="Tajawal" pitchFamily="2" charset="-78"/>
              </a:rPr>
              <a:t>emotie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ajawal" pitchFamily="2" charset="-78"/>
                <a:cs typeface="Tajawal" pitchFamily="2" charset="-78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ajawal" pitchFamily="2" charset="-78"/>
                <a:cs typeface="Tajawal" pitchFamily="2" charset="-78"/>
              </a:rPr>
              <a:t>uit</a:t>
            </a:r>
            <a:endParaRPr lang="en-US" sz="3600" dirty="0">
              <a:solidFill>
                <a:schemeClr val="accent5">
                  <a:lumMod val="50000"/>
                </a:schemeClr>
              </a:solidFill>
              <a:latin typeface="Tajawal" pitchFamily="2" charset="-78"/>
              <a:cs typeface="Tajawal" pitchFamily="2" charset="-78"/>
            </a:endParaRP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accent5"/>
              </a:buClr>
            </a:pPr>
            <a:r>
              <a:rPr lang="nl-NL" sz="2400" dirty="0">
                <a:solidFill>
                  <a:srgbClr val="00B05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OMG: Je verpest mijn leven!</a:t>
            </a:r>
          </a:p>
          <a:p>
            <a:pPr>
              <a:buClr>
                <a:schemeClr val="accent5"/>
              </a:buClr>
            </a:pPr>
            <a:r>
              <a:rPr lang="nl-NL" sz="2400" dirty="0">
                <a:solidFill>
                  <a:schemeClr val="accent6">
                    <a:lumMod val="75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Maar zij mogen wel van hun ouders</a:t>
            </a:r>
          </a:p>
          <a:p>
            <a:pPr>
              <a:buClr>
                <a:schemeClr val="accent5"/>
              </a:buClr>
            </a:pPr>
            <a:r>
              <a:rPr lang="nl-NL" sz="2400" dirty="0">
                <a:latin typeface="Century Gothic" charset="0"/>
                <a:ea typeface="Century Gothic" charset="0"/>
                <a:cs typeface="Century Gothic" charset="0"/>
              </a:rPr>
              <a:t>Jij hebt altijd … of jij hebt nooit …</a:t>
            </a:r>
          </a:p>
          <a:p>
            <a:pPr>
              <a:buClr>
                <a:schemeClr val="accent5"/>
              </a:buClr>
            </a:pPr>
            <a:r>
              <a:rPr lang="nl-NL" sz="2800" dirty="0">
                <a:solidFill>
                  <a:schemeClr val="accent1"/>
                </a:solidFill>
                <a:latin typeface="Braggadocio" charset="0"/>
                <a:ea typeface="Braggadocio" charset="0"/>
                <a:cs typeface="Braggadocio" charset="0"/>
              </a:rPr>
              <a:t>Het is niet eerlijk!</a:t>
            </a:r>
            <a:endParaRPr lang="nl-NL" sz="2400" b="1" dirty="0">
              <a:solidFill>
                <a:srgbClr val="C00000"/>
              </a:solidFill>
              <a:latin typeface="American Typewriter" charset="0"/>
              <a:ea typeface="American Typewriter" charset="0"/>
              <a:cs typeface="American Typewriter" charset="0"/>
            </a:endParaRPr>
          </a:p>
          <a:p>
            <a:pPr>
              <a:buClr>
                <a:schemeClr val="accent5"/>
              </a:buClr>
            </a:pPr>
            <a:r>
              <a:rPr lang="nl-NL" sz="2400" b="1" dirty="0">
                <a:solidFill>
                  <a:srgbClr val="C00000"/>
                </a:solidFill>
                <a:latin typeface="Apple Color Emoji" charset="0"/>
                <a:ea typeface="Apple Color Emoji" charset="0"/>
                <a:cs typeface="Apple Color Emoji" charset="0"/>
              </a:rPr>
              <a:t>Ik haat je! </a:t>
            </a:r>
          </a:p>
          <a:p>
            <a:pPr>
              <a:buClr>
                <a:schemeClr val="accent5"/>
              </a:buClr>
              <a:buNone/>
            </a:pPr>
            <a:endParaRPr lang="nl-NL" sz="2400" dirty="0">
              <a:latin typeface="Trebuchet MS"/>
              <a:ea typeface="ＭＳ Ｐゴシック" charset="0"/>
              <a:cs typeface="Trebuchet MS"/>
            </a:endParaRPr>
          </a:p>
          <a:p>
            <a:endParaRPr lang="nl-NL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05" y="4031260"/>
            <a:ext cx="2376342" cy="2826740"/>
          </a:xfrm>
          <a:prstGeom prst="rect">
            <a:avLst/>
          </a:prstGeom>
        </p:spPr>
      </p:pic>
      <p:pic>
        <p:nvPicPr>
          <p:cNvPr id="6" name="Tijdelijke aanduiding voor inhoud 3">
            <a:extLst>
              <a:ext uri="{FF2B5EF4-FFF2-40B4-BE49-F238E27FC236}">
                <a16:creationId xmlns:a16="http://schemas.microsoft.com/office/drawing/2014/main" id="{8BDDA73F-5FE8-D442-AC65-52E4FBE3C0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780" y="1962376"/>
            <a:ext cx="1959427" cy="434634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9161" y="639193"/>
            <a:ext cx="2678858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5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Anders kijken: </a:t>
            </a:r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85C7F627-6F16-7442-87F9-A0DFFC6B55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715" r="5464" b="-1"/>
          <a:stretch/>
        </p:blipFill>
        <p:spPr>
          <a:xfrm>
            <a:off x="3490722" y="1561948"/>
            <a:ext cx="5410962" cy="3706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0229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asted-image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204837" y="775442"/>
            <a:ext cx="8734326" cy="6202469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Shape 99"/>
          <p:cNvSpPr/>
          <p:nvPr/>
        </p:nvSpPr>
        <p:spPr>
          <a:xfrm>
            <a:off x="1094282" y="1105154"/>
            <a:ext cx="3222886" cy="4568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>
              <a:defRPr>
                <a:solidFill>
                  <a:srgbClr val="1430CA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endParaRPr sz="2500" dirty="0"/>
          </a:p>
        </p:txBody>
      </p:sp>
      <p:sp>
        <p:nvSpPr>
          <p:cNvPr id="100" name="Shape 100"/>
          <p:cNvSpPr/>
          <p:nvPr/>
        </p:nvSpPr>
        <p:spPr>
          <a:xfrm>
            <a:off x="2212818" y="2580680"/>
            <a:ext cx="985755" cy="410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3200">
                <a:solidFill>
                  <a:srgbClr val="1430CA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 dirty="0"/>
              <a:t>Gevoel</a:t>
            </a:r>
          </a:p>
        </p:txBody>
      </p:sp>
      <p:sp>
        <p:nvSpPr>
          <p:cNvPr id="101" name="Shape 101"/>
          <p:cNvSpPr/>
          <p:nvPr/>
        </p:nvSpPr>
        <p:spPr>
          <a:xfrm>
            <a:off x="1715616" y="3856509"/>
            <a:ext cx="1462237" cy="410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3200">
                <a:solidFill>
                  <a:srgbClr val="1430CA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 dirty="0"/>
              <a:t>Kwaliteiten</a:t>
            </a:r>
          </a:p>
        </p:txBody>
      </p:sp>
      <p:sp>
        <p:nvSpPr>
          <p:cNvPr id="102" name="Shape 102"/>
          <p:cNvSpPr/>
          <p:nvPr/>
        </p:nvSpPr>
        <p:spPr>
          <a:xfrm>
            <a:off x="2125405" y="5018484"/>
            <a:ext cx="1160581" cy="410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3200">
                <a:solidFill>
                  <a:srgbClr val="1430CA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 dirty="0"/>
              <a:t>Identiteit</a:t>
            </a:r>
          </a:p>
        </p:txBody>
      </p:sp>
      <p:sp>
        <p:nvSpPr>
          <p:cNvPr id="103" name="Shape 103"/>
          <p:cNvSpPr/>
          <p:nvPr/>
        </p:nvSpPr>
        <p:spPr>
          <a:xfrm>
            <a:off x="4053590" y="2580680"/>
            <a:ext cx="1626180" cy="410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3200">
                <a:solidFill>
                  <a:srgbClr val="1430CA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 dirty="0"/>
              <a:t>Wat voel ik?</a:t>
            </a:r>
          </a:p>
        </p:txBody>
      </p:sp>
      <p:sp>
        <p:nvSpPr>
          <p:cNvPr id="104" name="Shape 104"/>
          <p:cNvSpPr/>
          <p:nvPr/>
        </p:nvSpPr>
        <p:spPr>
          <a:xfrm>
            <a:off x="3790653" y="3856509"/>
            <a:ext cx="1562695" cy="410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3200">
                <a:solidFill>
                  <a:srgbClr val="1430CA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 dirty="0"/>
              <a:t>Wat kan ik?</a:t>
            </a:r>
          </a:p>
        </p:txBody>
      </p:sp>
      <p:sp>
        <p:nvSpPr>
          <p:cNvPr id="105" name="Shape 105"/>
          <p:cNvSpPr/>
          <p:nvPr/>
        </p:nvSpPr>
        <p:spPr>
          <a:xfrm>
            <a:off x="4059728" y="2946797"/>
            <a:ext cx="1435309" cy="410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3200">
                <a:solidFill>
                  <a:srgbClr val="1430CA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 dirty="0"/>
              <a:t>Wat wil ik?</a:t>
            </a:r>
          </a:p>
        </p:txBody>
      </p:sp>
      <p:sp>
        <p:nvSpPr>
          <p:cNvPr id="106" name="Shape 106"/>
          <p:cNvSpPr/>
          <p:nvPr/>
        </p:nvSpPr>
        <p:spPr>
          <a:xfrm>
            <a:off x="3990733" y="5018484"/>
            <a:ext cx="1573300" cy="410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3200">
                <a:solidFill>
                  <a:srgbClr val="1430CA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 dirty="0"/>
              <a:t>Wie ben ik?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A2925FCF-E084-B342-BE83-94B1FCB64AFA}"/>
              </a:ext>
            </a:extLst>
          </p:cNvPr>
          <p:cNvSpPr txBox="1"/>
          <p:nvPr/>
        </p:nvSpPr>
        <p:spPr>
          <a:xfrm>
            <a:off x="615601" y="129111"/>
            <a:ext cx="8323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chemeClr val="accent5">
                    <a:lumMod val="50000"/>
                  </a:schemeClr>
                </a:solidFill>
                <a:latin typeface="Tajawal" pitchFamily="2" charset="-78"/>
                <a:cs typeface="Tajawal" pitchFamily="2" charset="-78"/>
              </a:rPr>
              <a:t>Pubers zijn meer dan gedrag alleen</a:t>
            </a:r>
          </a:p>
        </p:txBody>
      </p:sp>
      <p:pic>
        <p:nvPicPr>
          <p:cNvPr id="12" name="Afbeelding 11" descr="Afbeelding met sleutel, metaalgoed&#10;&#10;Automatisch gegenereerde beschrijving">
            <a:extLst>
              <a:ext uri="{FF2B5EF4-FFF2-40B4-BE49-F238E27FC236}">
                <a16:creationId xmlns:a16="http://schemas.microsoft.com/office/drawing/2014/main" id="{8E8773D7-4ED0-1C49-AF29-A2ECFCEC62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4955" y="30643"/>
            <a:ext cx="919045" cy="646331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6EE3C9CB-A445-F94D-A003-A35110FDDE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2729" y="6226271"/>
            <a:ext cx="1201271" cy="60108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rebuchet MS"/>
                <a:cs typeface="Trebuchet MS"/>
              </a:rPr>
              <a:t>Luisteren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rebuchet MS"/>
                <a:cs typeface="Trebuchet MS"/>
              </a:rPr>
              <a:t> met hart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rebuchet MS"/>
                <a:cs typeface="Trebuchet MS"/>
              </a:rPr>
              <a:t>en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rebuchet MS"/>
                <a:cs typeface="Trebuchet MS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rebuchet MS"/>
                <a:cs typeface="Trebuchet MS"/>
              </a:rPr>
              <a:t>hoofd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Trebuchet MS"/>
              <a:cs typeface="Trebuchet MS"/>
            </a:endParaRPr>
          </a:p>
        </p:txBody>
      </p:sp>
      <p:pic>
        <p:nvPicPr>
          <p:cNvPr id="4" name="Content Placeholder 3" descr="Schermafbeelding 2015-10-04 om 16.43.54.png"/>
          <p:cNvPicPr>
            <a:picLocks noGrp="1" noChangeAspect="1"/>
          </p:cNvPicPr>
          <p:nvPr>
            <p:ph idx="1"/>
          </p:nvPr>
        </p:nvPicPr>
        <p:blipFill>
          <a:blip r:embed="rId3"/>
          <a:srcRect l="-10994" r="-10994"/>
          <a:stretch>
            <a:fillRect/>
          </a:stretch>
        </p:blipFill>
        <p:spPr>
          <a:xfrm>
            <a:off x="-1004105" y="1600200"/>
            <a:ext cx="11089453" cy="5257800"/>
          </a:xfrm>
        </p:spPr>
      </p:pic>
    </p:spTree>
    <p:extLst>
      <p:ext uri="{BB962C8B-B14F-4D97-AF65-F5344CB8AC3E}">
        <p14:creationId xmlns:p14="http://schemas.microsoft.com/office/powerpoint/2010/main" val="36163568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ajawal" pitchFamily="2" charset="-78"/>
                <a:cs typeface="Tajawal" pitchFamily="2" charset="-78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ajawal" pitchFamily="2" charset="-78"/>
                <a:cs typeface="Tajawal" pitchFamily="2" charset="-78"/>
              </a:rPr>
              <a:t>Grenzen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ajawal" pitchFamily="2" charset="-78"/>
                <a:cs typeface="Tajawal" pitchFamily="2" charset="-78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ajawal" pitchFamily="2" charset="-78"/>
                <a:cs typeface="Tajawal" pitchFamily="2" charset="-78"/>
              </a:rPr>
              <a:t>aangeven</a:t>
            </a:r>
            <a:endParaRPr lang="en-US" sz="3600" dirty="0">
              <a:solidFill>
                <a:schemeClr val="accent5">
                  <a:lumMod val="50000"/>
                </a:schemeClr>
              </a:solidFill>
              <a:latin typeface="Tajawal" pitchFamily="2" charset="-78"/>
              <a:cs typeface="Tajawal" pitchFamily="2" charset="-78"/>
            </a:endParaRPr>
          </a:p>
        </p:txBody>
      </p:sp>
      <p:pic>
        <p:nvPicPr>
          <p:cNvPr id="4" name="Content Placeholder 3" descr="Schermafbeelding 2015-10-04 om 16.53.45.png"/>
          <p:cNvPicPr>
            <a:picLocks noGrp="1" noChangeAspect="1"/>
          </p:cNvPicPr>
          <p:nvPr>
            <p:ph idx="1"/>
          </p:nvPr>
        </p:nvPicPr>
        <p:blipFill>
          <a:blip r:embed="rId3"/>
          <a:srcRect t="-21918" b="-21918"/>
          <a:stretch>
            <a:fillRect/>
          </a:stretch>
        </p:blipFill>
        <p:spPr>
          <a:xfrm>
            <a:off x="3069771" y="2988129"/>
            <a:ext cx="6074229" cy="4525963"/>
          </a:xfr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3233057" cy="5440362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A1277ABB-20CF-274B-80D1-A3C09752DAA4}"/>
              </a:ext>
            </a:extLst>
          </p:cNvPr>
          <p:cNvSpPr txBox="1"/>
          <p:nvPr/>
        </p:nvSpPr>
        <p:spPr>
          <a:xfrm>
            <a:off x="2609088" y="1767840"/>
            <a:ext cx="67994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latin typeface="Tajawal" pitchFamily="2" charset="-78"/>
                <a:cs typeface="Tajawal" pitchFamily="2" charset="-78"/>
              </a:rPr>
              <a:t>Het verschil tussen een regel en een afspraak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rebuchet MS"/>
                <a:cs typeface="Trebuchet MS"/>
              </a:rPr>
              <a:t>Verplaatsen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rebuchet MS"/>
                <a:cs typeface="Trebuchet MS"/>
              </a:rPr>
              <a:t> in de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rebuchet MS"/>
                <a:cs typeface="Trebuchet MS"/>
              </a:rPr>
              <a:t>belevingswereld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rebuchet MS"/>
                <a:cs typeface="Trebuchet MS"/>
              </a:rPr>
              <a:t> </a:t>
            </a:r>
          </a:p>
        </p:txBody>
      </p:sp>
      <p:pic>
        <p:nvPicPr>
          <p:cNvPr id="10" name="Content Placeholder 9" descr="omdenken adhd afbeelding.png"/>
          <p:cNvPicPr>
            <a:picLocks noGrp="1" noChangeAspect="1"/>
          </p:cNvPicPr>
          <p:nvPr>
            <p:ph idx="1"/>
          </p:nvPr>
        </p:nvPicPr>
        <p:blipFill>
          <a:blip r:embed="rId3"/>
          <a:srcRect l="-26304" r="-26304"/>
          <a:stretch>
            <a:fillRect/>
          </a:stretch>
        </p:blipFill>
        <p:spPr/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1ECAA0-2350-4E4B-A868-358CAA47C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700" dirty="0">
                <a:solidFill>
                  <a:schemeClr val="accent5">
                    <a:lumMod val="50000"/>
                  </a:schemeClr>
                </a:solidFill>
                <a:latin typeface="Tajawal" pitchFamily="2" charset="-78"/>
                <a:cs typeface="Tajawal" pitchFamily="2" charset="-78"/>
              </a:rPr>
              <a:t>Pubers in Corona tijd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DE3B21EF-48BF-A248-8494-F5380C034E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0" y="2125266"/>
            <a:ext cx="4391025" cy="3133725"/>
          </a:xfr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0B9CB29C-092B-FE4E-A32D-78761E9D5BD5}"/>
              </a:ext>
            </a:extLst>
          </p:cNvPr>
          <p:cNvSpPr txBox="1"/>
          <p:nvPr/>
        </p:nvSpPr>
        <p:spPr>
          <a:xfrm>
            <a:off x="790575" y="2686050"/>
            <a:ext cx="2037674" cy="2169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350" dirty="0"/>
              <a:t>Lastige tijd voor pubers:</a:t>
            </a:r>
          </a:p>
          <a:p>
            <a:endParaRPr lang="nl-NL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nl-NL" sz="1350" dirty="0"/>
              <a:t>Inperking van vrijheid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nl-NL" sz="1350" dirty="0"/>
              <a:t>Mentale gezondheid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nl-NL" sz="1350" dirty="0"/>
              <a:t>Gebrek aan perspectief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nl-NL" sz="1350" dirty="0"/>
              <a:t>Stress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nl-NL" sz="1350" dirty="0"/>
          </a:p>
          <a:p>
            <a:endParaRPr lang="nl-NL" sz="1350" dirty="0"/>
          </a:p>
          <a:p>
            <a:endParaRPr lang="nl-NL" sz="1350" dirty="0"/>
          </a:p>
          <a:p>
            <a:endParaRPr lang="nl-NL" sz="135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DB40947-2B94-A94B-80D1-7AE1B25FA1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7121" y="5502518"/>
            <a:ext cx="896879" cy="44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489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661C7C-EFA8-BB4E-8B44-8945C3960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85087" y="1206103"/>
            <a:ext cx="11685980" cy="994172"/>
          </a:xfrm>
        </p:spPr>
        <p:txBody>
          <a:bodyPr/>
          <a:lstStyle/>
          <a:p>
            <a:r>
              <a:rPr lang="nl-NL" sz="2100" dirty="0">
                <a:solidFill>
                  <a:schemeClr val="accent5">
                    <a:lumMod val="50000"/>
                  </a:schemeClr>
                </a:solidFill>
                <a:latin typeface="Tajawal" pitchFamily="2" charset="-78"/>
                <a:cs typeface="Tajawal" pitchFamily="2" charset="-78"/>
              </a:rPr>
              <a:t>Corona raakt je kind in zijn basisbehoeften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1BF5BD9-C9AA-7C40-8F9B-BA017872F9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4193" y="2870087"/>
            <a:ext cx="6220258" cy="3263504"/>
          </a:xfrm>
        </p:spPr>
        <p:txBody>
          <a:bodyPr/>
          <a:lstStyle/>
          <a:p>
            <a:pPr marL="0" indent="0">
              <a:buNone/>
            </a:pPr>
            <a:br>
              <a:rPr lang="nl-NL" dirty="0"/>
            </a:br>
            <a:endParaRPr lang="nl-NL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C4574E77-0723-6A4C-B79E-D6902E4280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475" y="2693913"/>
            <a:ext cx="6115050" cy="2951521"/>
          </a:xfrm>
          <a:prstGeom prst="rect">
            <a:avLst/>
          </a:prstGeom>
        </p:spPr>
      </p:pic>
      <p:sp>
        <p:nvSpPr>
          <p:cNvPr id="13" name="Ovaal 12">
            <a:extLst>
              <a:ext uri="{FF2B5EF4-FFF2-40B4-BE49-F238E27FC236}">
                <a16:creationId xmlns:a16="http://schemas.microsoft.com/office/drawing/2014/main" id="{8CB58F1A-1A19-3E4E-9BB3-E2359445C5EA}"/>
              </a:ext>
            </a:extLst>
          </p:cNvPr>
          <p:cNvSpPr/>
          <p:nvPr/>
        </p:nvSpPr>
        <p:spPr>
          <a:xfrm>
            <a:off x="3581400" y="3972011"/>
            <a:ext cx="1390650" cy="1371600"/>
          </a:xfrm>
          <a:prstGeom prst="ellipse">
            <a:avLst/>
          </a:prstGeom>
          <a:solidFill>
            <a:srgbClr val="F7BD32"/>
          </a:solidFill>
          <a:ln>
            <a:solidFill>
              <a:srgbClr val="F7BD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>
              <a:solidFill>
                <a:srgbClr val="F7BD32"/>
              </a:solidFill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EC59CDED-F138-BA4F-870D-C2367ECE0D9C}"/>
              </a:ext>
            </a:extLst>
          </p:cNvPr>
          <p:cNvSpPr txBox="1"/>
          <p:nvPr/>
        </p:nvSpPr>
        <p:spPr>
          <a:xfrm>
            <a:off x="3695700" y="4454214"/>
            <a:ext cx="13049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350" b="1" dirty="0"/>
              <a:t>WELBEVINDEN</a:t>
            </a:r>
          </a:p>
        </p:txBody>
      </p:sp>
      <p:sp>
        <p:nvSpPr>
          <p:cNvPr id="6" name="Wolkvormige toelichting 5">
            <a:extLst>
              <a:ext uri="{FF2B5EF4-FFF2-40B4-BE49-F238E27FC236}">
                <a16:creationId xmlns:a16="http://schemas.microsoft.com/office/drawing/2014/main" id="{FAB275BE-7348-4541-9BF0-2B2C8086F3C8}"/>
              </a:ext>
            </a:extLst>
          </p:cNvPr>
          <p:cNvSpPr/>
          <p:nvPr/>
        </p:nvSpPr>
        <p:spPr>
          <a:xfrm rot="1575359">
            <a:off x="6743700" y="2610186"/>
            <a:ext cx="1374322" cy="136182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dirty="0">
                <a:solidFill>
                  <a:schemeClr val="tx1"/>
                </a:solidFill>
                <a:latin typeface="Tajawal" pitchFamily="2" charset="-78"/>
                <a:cs typeface="Tajawal" pitchFamily="2" charset="-78"/>
              </a:rPr>
              <a:t>Ik voel me bekwaam in de dingen die ik doe.</a:t>
            </a:r>
          </a:p>
        </p:txBody>
      </p:sp>
      <p:sp>
        <p:nvSpPr>
          <p:cNvPr id="10" name="Wolkvormige toelichting 9">
            <a:extLst>
              <a:ext uri="{FF2B5EF4-FFF2-40B4-BE49-F238E27FC236}">
                <a16:creationId xmlns:a16="http://schemas.microsoft.com/office/drawing/2014/main" id="{3D21987B-74EF-DC42-81F3-3E03224443D2}"/>
              </a:ext>
            </a:extLst>
          </p:cNvPr>
          <p:cNvSpPr/>
          <p:nvPr/>
        </p:nvSpPr>
        <p:spPr>
          <a:xfrm rot="20485963" flipH="1">
            <a:off x="253812" y="2290948"/>
            <a:ext cx="1873930" cy="139187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dirty="0">
                <a:solidFill>
                  <a:schemeClr val="tx1"/>
                </a:solidFill>
                <a:latin typeface="Tajawal" pitchFamily="2" charset="-78"/>
                <a:cs typeface="Tajawal" pitchFamily="2" charset="-78"/>
              </a:rPr>
              <a:t>Ik breng veel tijd met vrienden door en voel me begrepen en gesteund door mijn omgeving</a:t>
            </a:r>
          </a:p>
        </p:txBody>
      </p:sp>
      <p:sp>
        <p:nvSpPr>
          <p:cNvPr id="11" name="Wolkvormige toelichting 10">
            <a:extLst>
              <a:ext uri="{FF2B5EF4-FFF2-40B4-BE49-F238E27FC236}">
                <a16:creationId xmlns:a16="http://schemas.microsoft.com/office/drawing/2014/main" id="{A9E6B321-8361-D748-A944-7A02D97C597D}"/>
              </a:ext>
            </a:extLst>
          </p:cNvPr>
          <p:cNvSpPr/>
          <p:nvPr/>
        </p:nvSpPr>
        <p:spPr>
          <a:xfrm rot="1703722">
            <a:off x="4772865" y="1889481"/>
            <a:ext cx="1752592" cy="158599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dirty="0">
                <a:solidFill>
                  <a:schemeClr val="tx1"/>
                </a:solidFill>
                <a:latin typeface="Tajawal" pitchFamily="2" charset="-78"/>
                <a:cs typeface="Tajawal" pitchFamily="2" charset="-78"/>
              </a:rPr>
              <a:t>Ik heb het gevoel van keuze en vrijheid in de acties die ik onderneem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BC50AC9-F163-7E41-B16C-C714EB7C1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3147" y="5343611"/>
            <a:ext cx="1100854" cy="55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075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170" y="1499385"/>
            <a:ext cx="3822187" cy="846051"/>
          </a:xfrm>
        </p:spPr>
        <p:txBody>
          <a:bodyPr anchor="ctr">
            <a:normAutofit/>
          </a:bodyPr>
          <a:lstStyle/>
          <a:p>
            <a:r>
              <a:rPr lang="en-US" sz="2100" dirty="0">
                <a:solidFill>
                  <a:schemeClr val="accent5">
                    <a:lumMod val="50000"/>
                  </a:schemeClr>
                </a:solidFill>
                <a:latin typeface="Tajawal" pitchFamily="2" charset="-78"/>
                <a:cs typeface="Tajawal" pitchFamily="2" charset="-78"/>
              </a:rPr>
              <a:t>   Want wat </a:t>
            </a:r>
            <a:r>
              <a:rPr lang="en-US" sz="2100" dirty="0" err="1">
                <a:solidFill>
                  <a:schemeClr val="accent5">
                    <a:lumMod val="50000"/>
                  </a:schemeClr>
                </a:solidFill>
                <a:latin typeface="Tajawal" pitchFamily="2" charset="-78"/>
                <a:cs typeface="Tajawal" pitchFamily="2" charset="-78"/>
              </a:rPr>
              <a:t>wil</a:t>
            </a:r>
            <a:r>
              <a:rPr lang="en-US" sz="2100" dirty="0">
                <a:solidFill>
                  <a:schemeClr val="accent5">
                    <a:lumMod val="50000"/>
                  </a:schemeClr>
                </a:solidFill>
                <a:latin typeface="Tajawal" pitchFamily="2" charset="-78"/>
                <a:cs typeface="Tajawal" pitchFamily="2" charset="-78"/>
              </a:rPr>
              <a:t> het </a:t>
            </a:r>
            <a:r>
              <a:rPr lang="en-US" sz="2100" dirty="0" err="1">
                <a:solidFill>
                  <a:schemeClr val="accent5">
                    <a:lumMod val="50000"/>
                  </a:schemeClr>
                </a:solidFill>
                <a:latin typeface="Tajawal" pitchFamily="2" charset="-78"/>
                <a:cs typeface="Tajawal" pitchFamily="2" charset="-78"/>
              </a:rPr>
              <a:t>puberbrein</a:t>
            </a:r>
            <a:r>
              <a:rPr lang="en-US" sz="2100" dirty="0">
                <a:solidFill>
                  <a:schemeClr val="accent5">
                    <a:lumMod val="50000"/>
                  </a:schemeClr>
                </a:solidFill>
                <a:latin typeface="Tajawal" pitchFamily="2" charset="-78"/>
                <a:cs typeface="Tajawal" pitchFamily="2" charset="-78"/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040" y="2605129"/>
            <a:ext cx="3419569" cy="2984689"/>
          </a:xfrm>
        </p:spPr>
        <p:txBody>
          <a:bodyPr anchor="ctr">
            <a:normAutofit fontScale="70000" lnSpcReduction="20000"/>
          </a:bodyPr>
          <a:lstStyle/>
          <a:p>
            <a:pPr>
              <a:buNone/>
            </a:pPr>
            <a:endParaRPr lang="en-US" sz="1050" b="1" dirty="0">
              <a:latin typeface="Trebuchet MS"/>
              <a:cs typeface="Trebuchet MS"/>
            </a:endParaRPr>
          </a:p>
          <a:p>
            <a:pPr>
              <a:buNone/>
            </a:pPr>
            <a:r>
              <a:rPr lang="en-US" sz="3100" dirty="0" err="1">
                <a:latin typeface="Tajawal" pitchFamily="2" charset="-78"/>
                <a:cs typeface="Tajawal" pitchFamily="2" charset="-78"/>
              </a:rPr>
              <a:t>Ervaringen</a:t>
            </a:r>
            <a:r>
              <a:rPr lang="en-US" sz="3100" dirty="0">
                <a:latin typeface="Tajawal" pitchFamily="2" charset="-78"/>
                <a:cs typeface="Tajawal" pitchFamily="2" charset="-78"/>
              </a:rPr>
              <a:t> </a:t>
            </a:r>
            <a:r>
              <a:rPr lang="en-US" sz="3100" dirty="0" err="1">
                <a:latin typeface="Tajawal" pitchFamily="2" charset="-78"/>
                <a:cs typeface="Tajawal" pitchFamily="2" charset="-78"/>
              </a:rPr>
              <a:t>opdoen</a:t>
            </a:r>
            <a:endParaRPr lang="en-US" sz="3100" dirty="0">
              <a:latin typeface="Tajawal" pitchFamily="2" charset="-78"/>
              <a:cs typeface="Tajawal" pitchFamily="2" charset="-78"/>
            </a:endParaRPr>
          </a:p>
          <a:p>
            <a:pPr>
              <a:buNone/>
            </a:pPr>
            <a:r>
              <a:rPr lang="en-US" sz="3100" dirty="0" err="1">
                <a:latin typeface="Tajawal" pitchFamily="2" charset="-78"/>
                <a:cs typeface="Tajawal" pitchFamily="2" charset="-78"/>
              </a:rPr>
              <a:t>Nieuwe</a:t>
            </a:r>
            <a:r>
              <a:rPr lang="en-US" sz="3100" dirty="0">
                <a:latin typeface="Tajawal" pitchFamily="2" charset="-78"/>
                <a:cs typeface="Tajawal" pitchFamily="2" charset="-78"/>
              </a:rPr>
              <a:t> </a:t>
            </a:r>
            <a:r>
              <a:rPr lang="en-US" sz="3100" dirty="0" err="1">
                <a:latin typeface="Tajawal" pitchFamily="2" charset="-78"/>
                <a:cs typeface="Tajawal" pitchFamily="2" charset="-78"/>
              </a:rPr>
              <a:t>dingen</a:t>
            </a:r>
            <a:r>
              <a:rPr lang="en-US" sz="3100" dirty="0">
                <a:latin typeface="Tajawal" pitchFamily="2" charset="-78"/>
                <a:cs typeface="Tajawal" pitchFamily="2" charset="-78"/>
              </a:rPr>
              <a:t> </a:t>
            </a:r>
            <a:r>
              <a:rPr lang="en-US" sz="3100" dirty="0" err="1">
                <a:latin typeface="Tajawal" pitchFamily="2" charset="-78"/>
                <a:cs typeface="Tajawal" pitchFamily="2" charset="-78"/>
              </a:rPr>
              <a:t>uitproberen</a:t>
            </a:r>
            <a:endParaRPr lang="en-US" sz="3100" dirty="0">
              <a:latin typeface="Tajawal" pitchFamily="2" charset="-78"/>
              <a:cs typeface="Tajawal" pitchFamily="2" charset="-78"/>
            </a:endParaRPr>
          </a:p>
          <a:p>
            <a:pPr>
              <a:buNone/>
            </a:pPr>
            <a:r>
              <a:rPr lang="en-US" sz="3100" dirty="0" err="1">
                <a:latin typeface="Tajawal" pitchFamily="2" charset="-78"/>
                <a:cs typeface="Tajawal" pitchFamily="2" charset="-78"/>
              </a:rPr>
              <a:t>Nieuwe</a:t>
            </a:r>
            <a:r>
              <a:rPr lang="en-US" sz="3100" dirty="0">
                <a:latin typeface="Tajawal" pitchFamily="2" charset="-78"/>
                <a:cs typeface="Tajawal" pitchFamily="2" charset="-78"/>
              </a:rPr>
              <a:t> </a:t>
            </a:r>
            <a:r>
              <a:rPr lang="en-US" sz="3100" dirty="0" err="1">
                <a:latin typeface="Tajawal" pitchFamily="2" charset="-78"/>
                <a:cs typeface="Tajawal" pitchFamily="2" charset="-78"/>
              </a:rPr>
              <a:t>relaties</a:t>
            </a:r>
            <a:r>
              <a:rPr lang="en-US" sz="3100" dirty="0">
                <a:latin typeface="Tajawal" pitchFamily="2" charset="-78"/>
                <a:cs typeface="Tajawal" pitchFamily="2" charset="-78"/>
              </a:rPr>
              <a:t> </a:t>
            </a:r>
            <a:r>
              <a:rPr lang="en-US" sz="3100" dirty="0" err="1">
                <a:latin typeface="Tajawal" pitchFamily="2" charset="-78"/>
                <a:cs typeface="Tajawal" pitchFamily="2" charset="-78"/>
              </a:rPr>
              <a:t>aangaan</a:t>
            </a:r>
            <a:r>
              <a:rPr lang="en-US" sz="3100" dirty="0">
                <a:latin typeface="Tajawal" pitchFamily="2" charset="-78"/>
                <a:cs typeface="Tajawal" pitchFamily="2" charset="-78"/>
              </a:rPr>
              <a:t>                               </a:t>
            </a:r>
          </a:p>
          <a:p>
            <a:pPr>
              <a:buNone/>
            </a:pPr>
            <a:r>
              <a:rPr lang="en-US" sz="3100" dirty="0" err="1">
                <a:latin typeface="Tajawal" pitchFamily="2" charset="-78"/>
                <a:cs typeface="Tajawal" pitchFamily="2" charset="-78"/>
              </a:rPr>
              <a:t>Oefenen</a:t>
            </a:r>
            <a:r>
              <a:rPr lang="en-US" sz="3100" dirty="0">
                <a:latin typeface="Tajawal" pitchFamily="2" charset="-78"/>
                <a:cs typeface="Tajawal" pitchFamily="2" charset="-78"/>
              </a:rPr>
              <a:t> met social </a:t>
            </a:r>
            <a:r>
              <a:rPr lang="en-US" sz="3100" dirty="0" err="1">
                <a:latin typeface="Tajawal" pitchFamily="2" charset="-78"/>
                <a:cs typeface="Tajawal" pitchFamily="2" charset="-78"/>
              </a:rPr>
              <a:t>gedrag</a:t>
            </a:r>
            <a:endParaRPr lang="en-US" sz="3100" dirty="0">
              <a:latin typeface="Tajawal" pitchFamily="2" charset="-78"/>
              <a:cs typeface="Tajawal" pitchFamily="2" charset="-78"/>
            </a:endParaRPr>
          </a:p>
          <a:p>
            <a:pPr>
              <a:buNone/>
            </a:pPr>
            <a:r>
              <a:rPr lang="en-US" sz="3100" dirty="0">
                <a:latin typeface="Tajawal" pitchFamily="2" charset="-78"/>
                <a:cs typeface="Tajawal" pitchFamily="2" charset="-78"/>
              </a:rPr>
              <a:t>Er met </a:t>
            </a:r>
            <a:r>
              <a:rPr lang="en-US" sz="3100" dirty="0" err="1">
                <a:latin typeface="Tajawal" pitchFamily="2" charset="-78"/>
                <a:cs typeface="Tajawal" pitchFamily="2" charset="-78"/>
              </a:rPr>
              <a:t>vrienden</a:t>
            </a:r>
            <a:r>
              <a:rPr lang="en-US" sz="3100" dirty="0">
                <a:latin typeface="Tajawal" pitchFamily="2" charset="-78"/>
                <a:cs typeface="Tajawal" pitchFamily="2" charset="-78"/>
              </a:rPr>
              <a:t> op </a:t>
            </a:r>
            <a:r>
              <a:rPr lang="en-US" sz="3100" dirty="0" err="1">
                <a:latin typeface="Tajawal" pitchFamily="2" charset="-78"/>
                <a:cs typeface="Tajawal" pitchFamily="2" charset="-78"/>
              </a:rPr>
              <a:t>uitgaan</a:t>
            </a:r>
            <a:endParaRPr lang="en-US" sz="3100" dirty="0">
              <a:latin typeface="Tajawal" pitchFamily="2" charset="-78"/>
              <a:cs typeface="Tajawal" pitchFamily="2" charset="-78"/>
            </a:endParaRPr>
          </a:p>
          <a:p>
            <a:pPr>
              <a:buNone/>
            </a:pPr>
            <a:r>
              <a:rPr lang="en-US" sz="3100" dirty="0">
                <a:latin typeface="Tajawal" pitchFamily="2" charset="-78"/>
                <a:cs typeface="Tajawal" pitchFamily="2" charset="-78"/>
              </a:rPr>
              <a:t>De </a:t>
            </a:r>
            <a:r>
              <a:rPr lang="en-US" sz="3100" dirty="0" err="1">
                <a:latin typeface="Tajawal" pitchFamily="2" charset="-78"/>
                <a:cs typeface="Tajawal" pitchFamily="2" charset="-78"/>
              </a:rPr>
              <a:t>wereld</a:t>
            </a:r>
            <a:r>
              <a:rPr lang="en-US" sz="3100" dirty="0">
                <a:latin typeface="Tajawal" pitchFamily="2" charset="-78"/>
                <a:cs typeface="Tajawal" pitchFamily="2" charset="-78"/>
              </a:rPr>
              <a:t> </a:t>
            </a:r>
            <a:r>
              <a:rPr lang="en-US" sz="3100" dirty="0" err="1">
                <a:latin typeface="Tajawal" pitchFamily="2" charset="-78"/>
                <a:cs typeface="Tajawal" pitchFamily="2" charset="-78"/>
              </a:rPr>
              <a:t>verkennen</a:t>
            </a:r>
            <a:r>
              <a:rPr lang="en-US" sz="3100" dirty="0">
                <a:latin typeface="Tajawal" pitchFamily="2" charset="-78"/>
                <a:cs typeface="Tajawal" pitchFamily="2" charset="-78"/>
              </a:rPr>
              <a:t>		                   </a:t>
            </a:r>
          </a:p>
          <a:p>
            <a:pPr>
              <a:buNone/>
            </a:pPr>
            <a:r>
              <a:rPr lang="en-US" sz="3100" dirty="0">
                <a:latin typeface="Tajawal" pitchFamily="2" charset="-78"/>
                <a:cs typeface="Tajawal" pitchFamily="2" charset="-78"/>
              </a:rPr>
              <a:t>                                 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66" r="25539"/>
          <a:stretch/>
        </p:blipFill>
        <p:spPr>
          <a:xfrm>
            <a:off x="4483341" y="1456764"/>
            <a:ext cx="4069058" cy="3944472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DB55D018-2B0F-0B42-9AF8-2900612983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6965" y="5401237"/>
            <a:ext cx="1017035" cy="56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0496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1BF5BD9-C9AA-7C40-8F9B-BA017872F9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4193" y="2870087"/>
            <a:ext cx="6220258" cy="3263504"/>
          </a:xfrm>
        </p:spPr>
        <p:txBody>
          <a:bodyPr/>
          <a:lstStyle/>
          <a:p>
            <a:pPr marL="0" indent="0">
              <a:buNone/>
            </a:pPr>
            <a:br>
              <a:rPr lang="nl-NL" dirty="0"/>
            </a:br>
            <a:endParaRPr lang="nl-NL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C4574E77-0723-6A4C-B79E-D6902E4280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475" y="2381931"/>
            <a:ext cx="6115050" cy="3057525"/>
          </a:xfrm>
          <a:prstGeom prst="rect">
            <a:avLst/>
          </a:prstGeom>
        </p:spPr>
      </p:pic>
      <p:sp>
        <p:nvSpPr>
          <p:cNvPr id="13" name="Ovaal 12">
            <a:extLst>
              <a:ext uri="{FF2B5EF4-FFF2-40B4-BE49-F238E27FC236}">
                <a16:creationId xmlns:a16="http://schemas.microsoft.com/office/drawing/2014/main" id="{8CB58F1A-1A19-3E4E-9BB3-E2359445C5EA}"/>
              </a:ext>
            </a:extLst>
          </p:cNvPr>
          <p:cNvSpPr/>
          <p:nvPr/>
        </p:nvSpPr>
        <p:spPr>
          <a:xfrm>
            <a:off x="3350173" y="3972011"/>
            <a:ext cx="1757855" cy="1371600"/>
          </a:xfrm>
          <a:prstGeom prst="ellipse">
            <a:avLst/>
          </a:prstGeom>
          <a:solidFill>
            <a:srgbClr val="F7BD32"/>
          </a:solidFill>
          <a:ln>
            <a:solidFill>
              <a:srgbClr val="F7BD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>
              <a:solidFill>
                <a:srgbClr val="F7BD32"/>
              </a:solidFill>
            </a:endParaRPr>
          </a:p>
        </p:txBody>
      </p:sp>
      <p:sp>
        <p:nvSpPr>
          <p:cNvPr id="4" name="Bliksemflits 3">
            <a:extLst>
              <a:ext uri="{FF2B5EF4-FFF2-40B4-BE49-F238E27FC236}">
                <a16:creationId xmlns:a16="http://schemas.microsoft.com/office/drawing/2014/main" id="{DD60812E-C153-D648-A647-63A42E18CA1B}"/>
              </a:ext>
            </a:extLst>
          </p:cNvPr>
          <p:cNvSpPr/>
          <p:nvPr/>
        </p:nvSpPr>
        <p:spPr>
          <a:xfrm>
            <a:off x="2533650" y="2688431"/>
            <a:ext cx="3028950" cy="3288719"/>
          </a:xfrm>
          <a:prstGeom prst="lightningBol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 dirty="0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EC59CDED-F138-BA4F-870D-C2367ECE0D9C}"/>
              </a:ext>
            </a:extLst>
          </p:cNvPr>
          <p:cNvSpPr txBox="1"/>
          <p:nvPr/>
        </p:nvSpPr>
        <p:spPr>
          <a:xfrm>
            <a:off x="3695700" y="4454214"/>
            <a:ext cx="13049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350" b="1" dirty="0">
                <a:latin typeface="Tajawal" pitchFamily="2" charset="-78"/>
                <a:cs typeface="Tajawal" pitchFamily="2" charset="-78"/>
              </a:rPr>
              <a:t>WELBEVINDEN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C661C7C-EFA8-BB4E-8B44-8945C3960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4192" y="1206103"/>
            <a:ext cx="7886700" cy="994172"/>
          </a:xfrm>
        </p:spPr>
        <p:txBody>
          <a:bodyPr/>
          <a:lstStyle/>
          <a:p>
            <a:endParaRPr lang="nl-NL" sz="1500" b="1" dirty="0">
              <a:solidFill>
                <a:srgbClr val="528B8D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DF45E27-6F8F-B24E-8B1D-EA0932B77B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6712" y="5343610"/>
            <a:ext cx="1157288" cy="63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2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659" y="321732"/>
            <a:ext cx="5293730" cy="1964266"/>
          </a:xfrm>
          <a:prstGeom prst="rect">
            <a:avLst/>
          </a:prstGeom>
          <a:solidFill>
            <a:srgbClr val="7A46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0625E33-045E-2A45-A41F-D70F3EFC4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" y="491260"/>
            <a:ext cx="4945641" cy="1625210"/>
          </a:xfr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3700" kern="1200">
                <a:solidFill>
                  <a:srgbClr val="FFFFFF"/>
                </a:solidFill>
                <a:latin typeface="Tajawal" pitchFamily="2" charset="-78"/>
                <a:cs typeface="Tajawal" pitchFamily="2" charset="-78"/>
              </a:rPr>
              <a:t>Je weet dat je een puber in huis hebt als …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92A7DE1C-2520-9147-A81A-E14C725453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13" r="6041"/>
          <a:stretch/>
        </p:blipFill>
        <p:spPr>
          <a:xfrm>
            <a:off x="245661" y="2454903"/>
            <a:ext cx="2582101" cy="1956816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EC12F931-92D6-0F44-BB50-AFF88B7B01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03" r="-3" b="-3"/>
          <a:stretch/>
        </p:blipFill>
        <p:spPr>
          <a:xfrm>
            <a:off x="2956695" y="2454902"/>
            <a:ext cx="2582102" cy="1958184"/>
          </a:xfrm>
          <a:prstGeom prst="rect">
            <a:avLst/>
          </a:prstGeom>
        </p:spPr>
      </p:pic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ED6E7F22-0A6F-1942-A73D-8817B4D01F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10" b="4"/>
          <a:stretch/>
        </p:blipFill>
        <p:spPr>
          <a:xfrm>
            <a:off x="246887" y="4572000"/>
            <a:ext cx="2585466" cy="1956816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9279DF6C-AA70-C744-B35B-05FF8CAA4C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92" r="5284" b="5"/>
          <a:stretch/>
        </p:blipFill>
        <p:spPr>
          <a:xfrm>
            <a:off x="2955795" y="4572285"/>
            <a:ext cx="2585466" cy="1956816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7731" y="321732"/>
            <a:ext cx="3234970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Tijdelijke aanduiding voor inhoud 12">
            <a:extLst>
              <a:ext uri="{FF2B5EF4-FFF2-40B4-BE49-F238E27FC236}">
                <a16:creationId xmlns:a16="http://schemas.microsoft.com/office/drawing/2014/main" id="{F537A3CE-91A6-194A-90E0-D5D50A06F6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5686922" y="321732"/>
            <a:ext cx="3211417" cy="3107268"/>
          </a:xfr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F0A03AE3-B7BB-6E4E-962A-A59BC83461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2145" y="3429000"/>
            <a:ext cx="3234745" cy="309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9414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EC28FE-57B3-8344-8D77-EB58CB8DC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769" y="1549233"/>
            <a:ext cx="3780214" cy="877189"/>
          </a:xfrm>
        </p:spPr>
        <p:txBody>
          <a:bodyPr vert="horz" lIns="68580" tIns="34290" rIns="68580" bIns="34290" rtlCol="0" anchor="b">
            <a:normAutofit fontScale="90000"/>
          </a:bodyPr>
          <a:lstStyle/>
          <a:p>
            <a:r>
              <a:rPr lang="en-US" sz="2775"/>
              <a:t>Wat kan je als ouder doen?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484C3917-58A7-0347-ABBE-9FF8DECCD2BB}"/>
              </a:ext>
            </a:extLst>
          </p:cNvPr>
          <p:cNvSpPr txBox="1"/>
          <p:nvPr/>
        </p:nvSpPr>
        <p:spPr>
          <a:xfrm>
            <a:off x="792769" y="2535936"/>
            <a:ext cx="3780214" cy="3751601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70000" lnSpcReduction="20000"/>
          </a:bodyPr>
          <a:lstStyle/>
          <a:p>
            <a:pPr marL="257175"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3200" dirty="0" err="1">
                <a:latin typeface="Tajawal" pitchFamily="2" charset="-78"/>
                <a:cs typeface="Tajawal" pitchFamily="2" charset="-78"/>
              </a:rPr>
              <a:t>Acceptatie</a:t>
            </a:r>
            <a:endParaRPr lang="en-US" sz="3200" dirty="0">
              <a:latin typeface="Tajawal" pitchFamily="2" charset="-78"/>
              <a:cs typeface="Tajawal" pitchFamily="2" charset="-78"/>
            </a:endParaRPr>
          </a:p>
          <a:p>
            <a:pPr marL="257175"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3200" dirty="0" err="1">
                <a:latin typeface="Tajawal" pitchFamily="2" charset="-78"/>
                <a:cs typeface="Tajawal" pitchFamily="2" charset="-78"/>
              </a:rPr>
              <a:t>Geef</a:t>
            </a:r>
            <a:r>
              <a:rPr lang="en-US" sz="3200" dirty="0">
                <a:latin typeface="Tajawal" pitchFamily="2" charset="-78"/>
                <a:cs typeface="Tajawal" pitchFamily="2" charset="-78"/>
              </a:rPr>
              <a:t> </a:t>
            </a:r>
            <a:r>
              <a:rPr lang="en-US" sz="3200" dirty="0" err="1">
                <a:latin typeface="Tajawal" pitchFamily="2" charset="-78"/>
                <a:cs typeface="Tajawal" pitchFamily="2" charset="-78"/>
              </a:rPr>
              <a:t>zelf</a:t>
            </a:r>
            <a:r>
              <a:rPr lang="en-US" sz="3200" dirty="0">
                <a:latin typeface="Tajawal" pitchFamily="2" charset="-78"/>
                <a:cs typeface="Tajawal" pitchFamily="2" charset="-78"/>
              </a:rPr>
              <a:t> het </a:t>
            </a:r>
            <a:r>
              <a:rPr lang="en-US" sz="3200" dirty="0" err="1">
                <a:latin typeface="Tajawal" pitchFamily="2" charset="-78"/>
                <a:cs typeface="Tajawal" pitchFamily="2" charset="-78"/>
              </a:rPr>
              <a:t>goede</a:t>
            </a:r>
            <a:r>
              <a:rPr lang="en-US" sz="3200" dirty="0">
                <a:latin typeface="Tajawal" pitchFamily="2" charset="-78"/>
                <a:cs typeface="Tajawal" pitchFamily="2" charset="-78"/>
              </a:rPr>
              <a:t> </a:t>
            </a:r>
            <a:r>
              <a:rPr lang="en-US" sz="3200" dirty="0" err="1">
                <a:latin typeface="Tajawal" pitchFamily="2" charset="-78"/>
                <a:cs typeface="Tajawal" pitchFamily="2" charset="-78"/>
              </a:rPr>
              <a:t>voorbeeld</a:t>
            </a:r>
            <a:endParaRPr lang="en-US" sz="3200" dirty="0">
              <a:latin typeface="Tajawal" pitchFamily="2" charset="-78"/>
              <a:cs typeface="Tajawal" pitchFamily="2" charset="-78"/>
            </a:endParaRPr>
          </a:p>
          <a:p>
            <a:pPr marL="257175"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Tajawal" pitchFamily="2" charset="-78"/>
                <a:cs typeface="Tajawal" pitchFamily="2" charset="-78"/>
              </a:rPr>
              <a:t>Heb begrip </a:t>
            </a:r>
          </a:p>
          <a:p>
            <a:pPr marL="257175"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3200" dirty="0" err="1">
                <a:latin typeface="Tajawal" pitchFamily="2" charset="-78"/>
                <a:cs typeface="Tajawal" pitchFamily="2" charset="-78"/>
              </a:rPr>
              <a:t>Benader</a:t>
            </a:r>
            <a:r>
              <a:rPr lang="en-US" sz="3200" dirty="0">
                <a:latin typeface="Tajawal" pitchFamily="2" charset="-78"/>
                <a:cs typeface="Tajawal" pitchFamily="2" charset="-78"/>
              </a:rPr>
              <a:t> de </a:t>
            </a:r>
            <a:r>
              <a:rPr lang="en-US" sz="3200" dirty="0" err="1">
                <a:latin typeface="Tajawal" pitchFamily="2" charset="-78"/>
                <a:cs typeface="Tajawal" pitchFamily="2" charset="-78"/>
              </a:rPr>
              <a:t>situatie</a:t>
            </a:r>
            <a:r>
              <a:rPr lang="en-US" sz="3200" dirty="0">
                <a:latin typeface="Tajawal" pitchFamily="2" charset="-78"/>
                <a:cs typeface="Tajawal" pitchFamily="2" charset="-78"/>
              </a:rPr>
              <a:t> </a:t>
            </a:r>
            <a:r>
              <a:rPr lang="en-US" sz="3200" dirty="0" err="1">
                <a:latin typeface="Tajawal" pitchFamily="2" charset="-78"/>
                <a:cs typeface="Tajawal" pitchFamily="2" charset="-78"/>
              </a:rPr>
              <a:t>vanuit</a:t>
            </a:r>
            <a:r>
              <a:rPr lang="en-US" sz="3200" dirty="0">
                <a:latin typeface="Tajawal" pitchFamily="2" charset="-78"/>
                <a:cs typeface="Tajawal" pitchFamily="2" charset="-78"/>
              </a:rPr>
              <a:t> het </a:t>
            </a:r>
            <a:r>
              <a:rPr lang="en-US" sz="3200" dirty="0" err="1">
                <a:latin typeface="Tajawal" pitchFamily="2" charset="-78"/>
                <a:cs typeface="Tajawal" pitchFamily="2" charset="-78"/>
              </a:rPr>
              <a:t>perspectief</a:t>
            </a:r>
            <a:r>
              <a:rPr lang="en-US" sz="3200" dirty="0">
                <a:latin typeface="Tajawal" pitchFamily="2" charset="-78"/>
                <a:cs typeface="Tajawal" pitchFamily="2" charset="-78"/>
              </a:rPr>
              <a:t> van je kind</a:t>
            </a:r>
          </a:p>
          <a:p>
            <a:pPr marL="257175"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3200" dirty="0" err="1">
                <a:latin typeface="Tajawal" pitchFamily="2" charset="-78"/>
                <a:cs typeface="Tajawal" pitchFamily="2" charset="-78"/>
              </a:rPr>
              <a:t>Maak</a:t>
            </a:r>
            <a:r>
              <a:rPr lang="en-US" sz="3200" dirty="0">
                <a:latin typeface="Tajawal" pitchFamily="2" charset="-78"/>
                <a:cs typeface="Tajawal" pitchFamily="2" charset="-78"/>
              </a:rPr>
              <a:t> de </a:t>
            </a:r>
            <a:r>
              <a:rPr lang="en-US" sz="3200" dirty="0" err="1">
                <a:latin typeface="Tajawal" pitchFamily="2" charset="-78"/>
                <a:cs typeface="Tajawal" pitchFamily="2" charset="-78"/>
              </a:rPr>
              <a:t>situatie</a:t>
            </a:r>
            <a:r>
              <a:rPr lang="en-US" sz="3200" dirty="0">
                <a:latin typeface="Tajawal" pitchFamily="2" charset="-78"/>
                <a:cs typeface="Tajawal" pitchFamily="2" charset="-78"/>
              </a:rPr>
              <a:t> </a:t>
            </a:r>
            <a:r>
              <a:rPr lang="en-US" sz="3200" dirty="0" err="1">
                <a:latin typeface="Tajawal" pitchFamily="2" charset="-78"/>
                <a:cs typeface="Tajawal" pitchFamily="2" charset="-78"/>
              </a:rPr>
              <a:t>draaglijker</a:t>
            </a:r>
            <a:endParaRPr lang="en-US" sz="3200" dirty="0">
              <a:latin typeface="Tajawal" pitchFamily="2" charset="-78"/>
              <a:cs typeface="Tajawal" pitchFamily="2" charset="-78"/>
            </a:endParaRPr>
          </a:p>
          <a:p>
            <a:pPr marL="257175"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3200" dirty="0" err="1">
                <a:latin typeface="Tajawal" pitchFamily="2" charset="-78"/>
                <a:cs typeface="Tajawal" pitchFamily="2" charset="-78"/>
              </a:rPr>
              <a:t>Stel</a:t>
            </a:r>
            <a:r>
              <a:rPr lang="en-US" sz="3200" dirty="0">
                <a:latin typeface="Tajawal" pitchFamily="2" charset="-78"/>
                <a:cs typeface="Tajawal" pitchFamily="2" charset="-78"/>
              </a:rPr>
              <a:t> </a:t>
            </a:r>
            <a:r>
              <a:rPr lang="en-US" sz="3200" dirty="0" err="1">
                <a:latin typeface="Tajawal" pitchFamily="2" charset="-78"/>
                <a:cs typeface="Tajawal" pitchFamily="2" charset="-78"/>
              </a:rPr>
              <a:t>grenzen</a:t>
            </a:r>
            <a:r>
              <a:rPr lang="en-US" sz="3200" dirty="0">
                <a:latin typeface="Tajawal" pitchFamily="2" charset="-78"/>
                <a:cs typeface="Tajawal" pitchFamily="2" charset="-78"/>
              </a:rPr>
              <a:t> </a:t>
            </a:r>
          </a:p>
          <a:p>
            <a:pPr marL="257175"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3200" dirty="0" err="1">
                <a:latin typeface="Tajawal" pitchFamily="2" charset="-78"/>
                <a:cs typeface="Tajawal" pitchFamily="2" charset="-78"/>
              </a:rPr>
              <a:t>Maak</a:t>
            </a:r>
            <a:r>
              <a:rPr lang="en-US" sz="3200" dirty="0">
                <a:latin typeface="Tajawal" pitchFamily="2" charset="-78"/>
                <a:cs typeface="Tajawal" pitchFamily="2" charset="-78"/>
              </a:rPr>
              <a:t> </a:t>
            </a:r>
            <a:r>
              <a:rPr lang="en-US" sz="3200" dirty="0" err="1">
                <a:latin typeface="Tajawal" pitchFamily="2" charset="-78"/>
                <a:cs typeface="Tajawal" pitchFamily="2" charset="-78"/>
              </a:rPr>
              <a:t>afspraken</a:t>
            </a:r>
            <a:r>
              <a:rPr lang="en-US" sz="3200" dirty="0">
                <a:latin typeface="Tajawal" pitchFamily="2" charset="-78"/>
                <a:cs typeface="Tajawal" pitchFamily="2" charset="-78"/>
              </a:rPr>
              <a:t> </a:t>
            </a:r>
            <a:r>
              <a:rPr lang="en-US" sz="3200" dirty="0" err="1">
                <a:latin typeface="Tajawal" pitchFamily="2" charset="-78"/>
                <a:cs typeface="Tajawal" pitchFamily="2" charset="-78"/>
              </a:rPr>
              <a:t>en</a:t>
            </a:r>
            <a:r>
              <a:rPr lang="en-US" sz="3200" dirty="0">
                <a:latin typeface="Tajawal" pitchFamily="2" charset="-78"/>
                <a:cs typeface="Tajawal" pitchFamily="2" charset="-78"/>
              </a:rPr>
              <a:t> doe water </a:t>
            </a:r>
            <a:r>
              <a:rPr lang="en-US" sz="3200" dirty="0" err="1">
                <a:latin typeface="Tajawal" pitchFamily="2" charset="-78"/>
                <a:cs typeface="Tajawal" pitchFamily="2" charset="-78"/>
              </a:rPr>
              <a:t>bij</a:t>
            </a:r>
            <a:r>
              <a:rPr lang="en-US" sz="3200" dirty="0">
                <a:latin typeface="Tajawal" pitchFamily="2" charset="-78"/>
                <a:cs typeface="Tajawal" pitchFamily="2" charset="-78"/>
              </a:rPr>
              <a:t> de </a:t>
            </a:r>
            <a:r>
              <a:rPr lang="en-US" sz="3200" dirty="0" err="1">
                <a:latin typeface="Tajawal" pitchFamily="2" charset="-78"/>
                <a:cs typeface="Tajawal" pitchFamily="2" charset="-78"/>
              </a:rPr>
              <a:t>wijn</a:t>
            </a:r>
            <a:endParaRPr lang="en-US" sz="3200" dirty="0">
              <a:latin typeface="Tajawal" pitchFamily="2" charset="-78"/>
              <a:cs typeface="Tajawal" pitchFamily="2" charset="-78"/>
            </a:endParaRPr>
          </a:p>
          <a:p>
            <a:pPr marL="257175"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3200" dirty="0" err="1">
                <a:latin typeface="Tajawal" pitchFamily="2" charset="-78"/>
                <a:cs typeface="Tajawal" pitchFamily="2" charset="-78"/>
              </a:rPr>
              <a:t>Stel</a:t>
            </a:r>
            <a:r>
              <a:rPr lang="en-US" sz="3200" dirty="0">
                <a:latin typeface="Tajawal" pitchFamily="2" charset="-78"/>
                <a:cs typeface="Tajawal" pitchFamily="2" charset="-78"/>
              </a:rPr>
              <a:t> je </a:t>
            </a:r>
            <a:r>
              <a:rPr lang="en-US" sz="3200" dirty="0" err="1">
                <a:latin typeface="Tajawal" pitchFamily="2" charset="-78"/>
                <a:cs typeface="Tajawal" pitchFamily="2" charset="-78"/>
              </a:rPr>
              <a:t>als</a:t>
            </a:r>
            <a:r>
              <a:rPr lang="en-US" sz="3200" dirty="0">
                <a:latin typeface="Tajawal" pitchFamily="2" charset="-78"/>
                <a:cs typeface="Tajawal" pitchFamily="2" charset="-78"/>
              </a:rPr>
              <a:t> </a:t>
            </a:r>
            <a:r>
              <a:rPr lang="en-US" sz="3200" dirty="0" err="1">
                <a:latin typeface="Tajawal" pitchFamily="2" charset="-78"/>
                <a:cs typeface="Tajawal" pitchFamily="2" charset="-78"/>
              </a:rPr>
              <a:t>ouder</a:t>
            </a:r>
            <a:r>
              <a:rPr lang="en-US" sz="3200" dirty="0">
                <a:latin typeface="Tajawal" pitchFamily="2" charset="-78"/>
                <a:cs typeface="Tajawal" pitchFamily="2" charset="-78"/>
              </a:rPr>
              <a:t> </a:t>
            </a:r>
            <a:r>
              <a:rPr lang="en-US" sz="3200" dirty="0" err="1">
                <a:latin typeface="Tajawal" pitchFamily="2" charset="-78"/>
                <a:cs typeface="Tajawal" pitchFamily="2" charset="-78"/>
              </a:rPr>
              <a:t>ook</a:t>
            </a:r>
            <a:r>
              <a:rPr lang="en-US" sz="3200" dirty="0">
                <a:latin typeface="Tajawal" pitchFamily="2" charset="-78"/>
                <a:cs typeface="Tajawal" pitchFamily="2" charset="-78"/>
              </a:rPr>
              <a:t> </a:t>
            </a:r>
            <a:r>
              <a:rPr lang="en-US" sz="3200" dirty="0" err="1">
                <a:latin typeface="Tajawal" pitchFamily="2" charset="-78"/>
                <a:cs typeface="Tajawal" pitchFamily="2" charset="-78"/>
              </a:rPr>
              <a:t>kwetsbaar</a:t>
            </a:r>
            <a:r>
              <a:rPr lang="en-US" sz="3200" dirty="0">
                <a:latin typeface="Tajawal" pitchFamily="2" charset="-78"/>
                <a:cs typeface="Tajawal" pitchFamily="2" charset="-78"/>
              </a:rPr>
              <a:t> op</a:t>
            </a:r>
          </a:p>
          <a:p>
            <a:pPr marL="257175"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Tajawal" pitchFamily="2" charset="-78"/>
                <a:cs typeface="Tajawal" pitchFamily="2" charset="-78"/>
              </a:rPr>
              <a:t>Ga in </a:t>
            </a:r>
            <a:r>
              <a:rPr lang="en-US" sz="3200" dirty="0" err="1">
                <a:latin typeface="Tajawal" pitchFamily="2" charset="-78"/>
                <a:cs typeface="Tajawal" pitchFamily="2" charset="-78"/>
              </a:rPr>
              <a:t>gesprek</a:t>
            </a:r>
            <a:r>
              <a:rPr lang="en-US" sz="3200" dirty="0">
                <a:latin typeface="Tajawal" pitchFamily="2" charset="-78"/>
                <a:cs typeface="Tajawal" pitchFamily="2" charset="-78"/>
              </a:rPr>
              <a:t> met je kind</a:t>
            </a:r>
          </a:p>
          <a:p>
            <a:pPr marL="257175"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1425" dirty="0"/>
          </a:p>
        </p:txBody>
      </p:sp>
      <p:pic>
        <p:nvPicPr>
          <p:cNvPr id="16" name="Content Placeholder 3" descr="Schermafbeelding 2015-10-04 om 16.43.54.png">
            <a:extLst>
              <a:ext uri="{FF2B5EF4-FFF2-40B4-BE49-F238E27FC236}">
                <a16:creationId xmlns:a16="http://schemas.microsoft.com/office/drawing/2014/main" id="{58B878F2-B6C7-794C-9C2E-9578DDEF32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68" r="2" b="8760"/>
          <a:stretch/>
        </p:blipFill>
        <p:spPr>
          <a:xfrm>
            <a:off x="5210000" y="1437964"/>
            <a:ext cx="3291840" cy="1935880"/>
          </a:xfrm>
          <a:prstGeom prst="rect">
            <a:avLst/>
          </a:prstGeom>
        </p:spPr>
      </p:pic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AC7B7A49-A9AE-2547-8DD9-5513751B96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339" r="-2" b="23377"/>
          <a:stretch/>
        </p:blipFill>
        <p:spPr>
          <a:xfrm>
            <a:off x="5210000" y="3538556"/>
            <a:ext cx="3291840" cy="193588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B7E9FA07-C751-AC48-8D07-6EC35DA76D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575" y="5474435"/>
            <a:ext cx="1114425" cy="52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3326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74ADC4-78F1-3144-9B8C-8BF5F4F50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621024" y="274638"/>
            <a:ext cx="12307824" cy="1143000"/>
          </a:xfrm>
        </p:spPr>
        <p:txBody>
          <a:bodyPr/>
          <a:lstStyle/>
          <a:p>
            <a:r>
              <a:rPr lang="nl-NL" dirty="0"/>
              <a:t>                             </a:t>
            </a:r>
            <a:r>
              <a:rPr lang="nl-NL" sz="2700" dirty="0">
                <a:solidFill>
                  <a:schemeClr val="accent5">
                    <a:lumMod val="50000"/>
                  </a:schemeClr>
                </a:solidFill>
                <a:latin typeface="Tajawal" pitchFamily="2" charset="-78"/>
                <a:cs typeface="Tajawal" pitchFamily="2" charset="-78"/>
              </a:rPr>
              <a:t>Ga in gesprek</a:t>
            </a:r>
          </a:p>
        </p:txBody>
      </p:sp>
      <p:pic>
        <p:nvPicPr>
          <p:cNvPr id="6" name="Tijdelijke aanduiding voor inhoud 4">
            <a:extLst>
              <a:ext uri="{FF2B5EF4-FFF2-40B4-BE49-F238E27FC236}">
                <a16:creationId xmlns:a16="http://schemas.microsoft.com/office/drawing/2014/main" id="{F9E51AE5-050E-524C-A6AF-01668AFC9C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41867" y="1919878"/>
            <a:ext cx="4059183" cy="1658695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CD9D42C4-576A-8941-9B9C-3A99843C7728}"/>
              </a:ext>
            </a:extLst>
          </p:cNvPr>
          <p:cNvSpPr txBox="1"/>
          <p:nvPr/>
        </p:nvSpPr>
        <p:spPr>
          <a:xfrm>
            <a:off x="323326" y="2159422"/>
            <a:ext cx="33359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Hoe kijk je hiernaar?</a:t>
            </a:r>
          </a:p>
          <a:p>
            <a:r>
              <a:rPr lang="nl-NL" dirty="0"/>
              <a:t>Wat vind je van deze brief?</a:t>
            </a:r>
          </a:p>
          <a:p>
            <a:r>
              <a:rPr lang="nl-NL" dirty="0"/>
              <a:t>Is het eerlijk om deze vergelijking te maken</a:t>
            </a: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0A08A389-4E73-A741-A195-8A4E4E0F6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6737" y="5521759"/>
            <a:ext cx="957263" cy="478991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AC2F2EAA-2165-3849-9A0B-F04892EDD5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622903"/>
            <a:ext cx="2800293" cy="210400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34BDBE7E-5ACB-DA47-9643-A32BB2252027}"/>
              </a:ext>
            </a:extLst>
          </p:cNvPr>
          <p:cNvSpPr txBox="1"/>
          <p:nvPr/>
        </p:nvSpPr>
        <p:spPr>
          <a:xfrm>
            <a:off x="498764" y="4124152"/>
            <a:ext cx="24996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Maak het concreet</a:t>
            </a:r>
          </a:p>
          <a:p>
            <a:r>
              <a:rPr lang="nl-NL" dirty="0"/>
              <a:t>Gebruik de actualiteiten</a:t>
            </a:r>
          </a:p>
          <a:p>
            <a:r>
              <a:rPr lang="nl-NL" dirty="0"/>
              <a:t>Maak gebruik van </a:t>
            </a:r>
            <a:r>
              <a:rPr lang="nl-NL" dirty="0" err="1"/>
              <a:t>social</a:t>
            </a:r>
            <a:r>
              <a:rPr lang="nl-NL" dirty="0"/>
              <a:t> media</a:t>
            </a:r>
          </a:p>
        </p:txBody>
      </p:sp>
    </p:spTree>
    <p:extLst>
      <p:ext uri="{BB962C8B-B14F-4D97-AF65-F5344CB8AC3E}">
        <p14:creationId xmlns:p14="http://schemas.microsoft.com/office/powerpoint/2010/main" val="4355341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5357" y="3204781"/>
            <a:ext cx="3027251" cy="1790700"/>
          </a:xfrm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en-US" sz="3450" dirty="0"/>
              <a:t>Het is </a:t>
            </a:r>
            <a:r>
              <a:rPr lang="en-US" sz="3450" dirty="0" err="1"/>
              <a:t>een</a:t>
            </a:r>
            <a:r>
              <a:rPr lang="en-US" sz="3450" dirty="0"/>
              <a:t> </a:t>
            </a:r>
            <a:r>
              <a:rPr lang="en-US" sz="3450" dirty="0" err="1"/>
              <a:t>lastige</a:t>
            </a:r>
            <a:r>
              <a:rPr lang="en-US" sz="3450" dirty="0"/>
              <a:t> </a:t>
            </a:r>
            <a:r>
              <a:rPr lang="en-US" sz="3450" dirty="0" err="1"/>
              <a:t>tijd</a:t>
            </a:r>
            <a:r>
              <a:rPr lang="en-US" sz="3450" dirty="0"/>
              <a:t> </a:t>
            </a:r>
            <a:r>
              <a:rPr lang="en-US" sz="3450" dirty="0" err="1"/>
              <a:t>voor</a:t>
            </a:r>
            <a:r>
              <a:rPr lang="en-US" sz="3450" dirty="0"/>
              <a:t> </a:t>
            </a:r>
            <a:r>
              <a:rPr lang="en-US" sz="3450" dirty="0" err="1"/>
              <a:t>iedereen</a:t>
            </a:r>
            <a:r>
              <a:rPr lang="en-US" sz="3450" dirty="0"/>
              <a:t> </a:t>
            </a:r>
            <a:r>
              <a:rPr lang="en-US" sz="3450" dirty="0" err="1"/>
              <a:t>dus</a:t>
            </a:r>
            <a:r>
              <a:rPr lang="en-US" sz="3450" dirty="0"/>
              <a:t> … 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" r="152" b="-2"/>
          <a:stretch/>
        </p:blipFill>
        <p:spPr>
          <a:xfrm>
            <a:off x="4441869" y="1357297"/>
            <a:ext cx="4152001" cy="409934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F3147AB5-F2B0-124E-AE89-07E7622C2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8125" y="5456639"/>
            <a:ext cx="1285875" cy="50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8146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6158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59" y="2053641"/>
            <a:ext cx="2751871" cy="276009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b="1" i="1">
                <a:solidFill>
                  <a:srgbClr val="FFFFFF"/>
                </a:solidFill>
                <a:latin typeface="Trebuchet MS"/>
                <a:cs typeface="Trebuchet MS"/>
              </a:rPr>
              <a:t>Hoe help je je puber concreet?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7930" y="801866"/>
            <a:ext cx="3979563" cy="5230634"/>
          </a:xfrm>
        </p:spPr>
        <p:txBody>
          <a:bodyPr anchor="ctr">
            <a:normAutofit lnSpcReduction="10000"/>
          </a:bodyPr>
          <a:lstStyle/>
          <a:p>
            <a:pPr marL="0" indent="0">
              <a:buClr>
                <a:schemeClr val="accent5"/>
              </a:buClr>
              <a:buNone/>
            </a:pPr>
            <a:endParaRPr lang="nl-NL" sz="2100" dirty="0">
              <a:solidFill>
                <a:srgbClr val="000000"/>
              </a:solidFill>
              <a:latin typeface="Trebuchet MS"/>
              <a:cs typeface="Trebuchet MS"/>
            </a:endParaRPr>
          </a:p>
          <a:p>
            <a:pPr>
              <a:buClr>
                <a:schemeClr val="accent5"/>
              </a:buClr>
            </a:pPr>
            <a:r>
              <a:rPr lang="nl-NL" sz="2100" dirty="0">
                <a:solidFill>
                  <a:srgbClr val="000000"/>
                </a:solidFill>
                <a:latin typeface="Trebuchet MS"/>
                <a:cs typeface="Trebuchet MS"/>
              </a:rPr>
              <a:t>Luister aandachtig</a:t>
            </a:r>
          </a:p>
          <a:p>
            <a:pPr>
              <a:buClr>
                <a:schemeClr val="accent5"/>
              </a:buClr>
            </a:pPr>
            <a:r>
              <a:rPr lang="nl-NL" sz="2100" dirty="0">
                <a:solidFill>
                  <a:srgbClr val="000000"/>
                </a:solidFill>
                <a:latin typeface="Trebuchet MS"/>
                <a:cs typeface="Trebuchet MS"/>
              </a:rPr>
              <a:t>Wees nieuwsgierig</a:t>
            </a:r>
          </a:p>
          <a:p>
            <a:pPr>
              <a:buClr>
                <a:schemeClr val="accent5"/>
              </a:buClr>
            </a:pPr>
            <a:r>
              <a:rPr lang="nl-NL" sz="2100" dirty="0">
                <a:solidFill>
                  <a:srgbClr val="000000"/>
                </a:solidFill>
                <a:latin typeface="Trebuchet MS"/>
                <a:cs typeface="Trebuchet MS"/>
              </a:rPr>
              <a:t>Geef ruimte om eigen leven te leiden ( autonomie)</a:t>
            </a:r>
          </a:p>
          <a:p>
            <a:pPr>
              <a:buClr>
                <a:schemeClr val="accent5"/>
              </a:buClr>
            </a:pPr>
            <a:r>
              <a:rPr lang="nl-NL" sz="2100" dirty="0">
                <a:solidFill>
                  <a:srgbClr val="000000"/>
                </a:solidFill>
                <a:latin typeface="Trebuchet MS"/>
                <a:cs typeface="Trebuchet MS"/>
              </a:rPr>
              <a:t>Verantwoordelijkheid is een vaardigheid</a:t>
            </a:r>
          </a:p>
          <a:p>
            <a:pPr>
              <a:buClr>
                <a:schemeClr val="accent5"/>
              </a:buClr>
            </a:pPr>
            <a:r>
              <a:rPr lang="nl-NL" sz="2100" dirty="0">
                <a:solidFill>
                  <a:srgbClr val="000000"/>
                </a:solidFill>
                <a:latin typeface="Trebuchet MS"/>
                <a:cs typeface="Trebuchet MS"/>
              </a:rPr>
              <a:t>Geef ruimte aan gevoel</a:t>
            </a:r>
          </a:p>
          <a:p>
            <a:pPr>
              <a:buClr>
                <a:schemeClr val="accent5"/>
              </a:buClr>
            </a:pPr>
            <a:r>
              <a:rPr lang="nl-NL" sz="2100" dirty="0">
                <a:solidFill>
                  <a:srgbClr val="000000"/>
                </a:solidFill>
                <a:latin typeface="Trebuchet MS"/>
                <a:cs typeface="Trebuchet MS"/>
              </a:rPr>
              <a:t>Zet de hersenen van je puber op ‘aan’</a:t>
            </a:r>
          </a:p>
          <a:p>
            <a:pPr>
              <a:buClr>
                <a:schemeClr val="accent5"/>
              </a:buClr>
            </a:pPr>
            <a:r>
              <a:rPr lang="nl-NL" sz="2100" dirty="0">
                <a:solidFill>
                  <a:srgbClr val="000000"/>
                </a:solidFill>
                <a:latin typeface="Trebuchet MS"/>
                <a:cs typeface="Trebuchet MS"/>
              </a:rPr>
              <a:t>Spreek je vertrouwen uit</a:t>
            </a:r>
          </a:p>
          <a:p>
            <a:pPr>
              <a:buClr>
                <a:schemeClr val="accent5"/>
              </a:buClr>
            </a:pPr>
            <a:r>
              <a:rPr lang="nl-NL" sz="2100" dirty="0">
                <a:solidFill>
                  <a:srgbClr val="000000"/>
                </a:solidFill>
                <a:latin typeface="Trebuchet MS"/>
                <a:cs typeface="Trebuchet MS"/>
              </a:rPr>
              <a:t>Probeer je puber te stimuleren, leer hem uitdagingen aan te gaan </a:t>
            </a:r>
          </a:p>
          <a:p>
            <a:pPr>
              <a:buClr>
                <a:schemeClr val="accent5"/>
              </a:buClr>
            </a:pPr>
            <a:r>
              <a:rPr lang="nl-NL" sz="2100" dirty="0">
                <a:solidFill>
                  <a:srgbClr val="000000"/>
                </a:solidFill>
                <a:latin typeface="Trebuchet MS"/>
                <a:cs typeface="Trebuchet MS"/>
              </a:rPr>
              <a:t>En ….</a:t>
            </a:r>
          </a:p>
        </p:txBody>
      </p:sp>
    </p:spTree>
    <p:extLst>
      <p:ext uri="{BB962C8B-B14F-4D97-AF65-F5344CB8AC3E}">
        <p14:creationId xmlns:p14="http://schemas.microsoft.com/office/powerpoint/2010/main" val="3633913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gebroken skatebord.png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135" r="28482" b="1"/>
          <a:stretch/>
        </p:blipFill>
        <p:spPr>
          <a:xfrm>
            <a:off x="2642616" y="10"/>
            <a:ext cx="6501384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317450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85" y="1122363"/>
            <a:ext cx="301752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4200"/>
              <a:t>Geef ruimte om glorieus te falen!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1653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4546920"/>
            <a:ext cx="298323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33673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nl-NL" sz="3600" b="1" dirty="0">
              <a:solidFill>
                <a:schemeClr val="accent5">
                  <a:lumMod val="75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295400"/>
            <a:ext cx="8458200" cy="5105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nl-NL" sz="2400" dirty="0">
                <a:solidFill>
                  <a:schemeClr val="accent5">
                    <a:lumMod val="75000"/>
                  </a:schemeClr>
                </a:solidFill>
                <a:latin typeface="Tajawal" pitchFamily="2" charset="-78"/>
                <a:cs typeface="Tajawal" pitchFamily="2" charset="-78"/>
              </a:rPr>
              <a:t>Wees een OEN</a:t>
            </a:r>
          </a:p>
          <a:p>
            <a:pPr>
              <a:buNone/>
            </a:pPr>
            <a:r>
              <a:rPr lang="nl-NL" sz="2400" dirty="0">
                <a:solidFill>
                  <a:schemeClr val="accent5">
                    <a:lumMod val="75000"/>
                  </a:schemeClr>
                </a:solidFill>
                <a:latin typeface="Tajawal" pitchFamily="2" charset="-78"/>
                <a:cs typeface="Tajawal" pitchFamily="2" charset="-78"/>
              </a:rPr>
              <a:t>Gebruik veel LSD</a:t>
            </a:r>
          </a:p>
          <a:p>
            <a:pPr>
              <a:buNone/>
            </a:pPr>
            <a:r>
              <a:rPr lang="nl-NL" sz="2400" dirty="0">
                <a:solidFill>
                  <a:schemeClr val="accent5">
                    <a:lumMod val="75000"/>
                  </a:schemeClr>
                </a:solidFill>
                <a:latin typeface="Tajawal" pitchFamily="2" charset="-78"/>
                <a:cs typeface="Tajawal" pitchFamily="2" charset="-78"/>
              </a:rPr>
              <a:t>Laat OMA wat vaker thuis</a:t>
            </a:r>
          </a:p>
          <a:p>
            <a:pPr>
              <a:buNone/>
            </a:pPr>
            <a:r>
              <a:rPr lang="nl-NL" sz="2400" dirty="0">
                <a:solidFill>
                  <a:schemeClr val="accent5">
                    <a:lumMod val="75000"/>
                  </a:schemeClr>
                </a:solidFill>
                <a:latin typeface="Tajawal" pitchFamily="2" charset="-78"/>
                <a:cs typeface="Tajawal" pitchFamily="2" charset="-78"/>
              </a:rPr>
              <a:t>Neem ANNA mee</a:t>
            </a:r>
          </a:p>
          <a:p>
            <a:pPr>
              <a:buNone/>
            </a:pPr>
            <a:r>
              <a:rPr lang="nl-NL" sz="2400" dirty="0">
                <a:solidFill>
                  <a:schemeClr val="accent5">
                    <a:lumMod val="75000"/>
                  </a:schemeClr>
                </a:solidFill>
                <a:latin typeface="Tajawal" pitchFamily="2" charset="-78"/>
                <a:cs typeface="Tajawal" pitchFamily="2" charset="-78"/>
              </a:rPr>
              <a:t>Smeer veel NIVEA</a:t>
            </a:r>
          </a:p>
          <a:p>
            <a:pPr>
              <a:buNone/>
            </a:pPr>
            <a:r>
              <a:rPr lang="nl-NL" sz="2400" dirty="0">
                <a:solidFill>
                  <a:schemeClr val="accent5">
                    <a:lumMod val="75000"/>
                  </a:schemeClr>
                </a:solidFill>
                <a:latin typeface="Tajawal" pitchFamily="2" charset="-78"/>
                <a:cs typeface="Tajawal" pitchFamily="2" charset="-78"/>
              </a:rPr>
              <a:t>Maak je DIK !</a:t>
            </a:r>
          </a:p>
        </p:txBody>
      </p:sp>
      <p:cxnSp>
        <p:nvCxnSpPr>
          <p:cNvPr id="4" name="Rechte verbindingslijn 3"/>
          <p:cNvCxnSpPr/>
          <p:nvPr/>
        </p:nvCxnSpPr>
        <p:spPr>
          <a:xfrm flipH="1">
            <a:off x="-180528" y="6381328"/>
            <a:ext cx="9324528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6" name="Picture 5" descr="Schermafbeelding 2016-03-30 om 23.31.5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0" y="0"/>
            <a:ext cx="2540000" cy="2857500"/>
          </a:xfrm>
          <a:prstGeom prst="rect">
            <a:avLst/>
          </a:prstGeom>
        </p:spPr>
      </p:pic>
      <p:pic>
        <p:nvPicPr>
          <p:cNvPr id="7" name="Picture 6" descr="Schermafbeelding 2016-03-30 om 23.30.4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3440" y="1544337"/>
            <a:ext cx="2300560" cy="2626326"/>
          </a:xfrm>
          <a:prstGeom prst="rect">
            <a:avLst/>
          </a:prstGeom>
        </p:spPr>
      </p:pic>
      <p:pic>
        <p:nvPicPr>
          <p:cNvPr id="8" name="Picture 7" descr="Schermafbeelding 2016-03-30 om 23.35.1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9900" y="3170611"/>
            <a:ext cx="2095500" cy="288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10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6116765" y="1968246"/>
            <a:ext cx="1645920" cy="2948498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dirty="0" err="1">
                <a:latin typeface="Tajawal" pitchFamily="2" charset="-78"/>
                <a:ea typeface="+mj-ea"/>
                <a:cs typeface="Tajawal" pitchFamily="2" charset="-78"/>
              </a:rPr>
              <a:t>Ieder</a:t>
            </a:r>
            <a:r>
              <a:rPr lang="en-US" dirty="0">
                <a:latin typeface="Tajawal" pitchFamily="2" charset="-78"/>
                <a:ea typeface="+mj-ea"/>
                <a:cs typeface="Tajawal" pitchFamily="2" charset="-78"/>
              </a:rPr>
              <a:t> kind is </a:t>
            </a:r>
            <a:r>
              <a:rPr lang="en-US" dirty="0" err="1">
                <a:latin typeface="Tajawal" pitchFamily="2" charset="-78"/>
                <a:ea typeface="+mj-ea"/>
                <a:cs typeface="Tajawal" pitchFamily="2" charset="-78"/>
              </a:rPr>
              <a:t>anders</a:t>
            </a:r>
            <a:r>
              <a:rPr lang="en-US" dirty="0">
                <a:latin typeface="Tajawal" pitchFamily="2" charset="-78"/>
                <a:ea typeface="+mj-ea"/>
                <a:cs typeface="Tajawal" pitchFamily="2" charset="-78"/>
              </a:rPr>
              <a:t>,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dirty="0" err="1">
                <a:latin typeface="Tajawal" pitchFamily="2" charset="-78"/>
                <a:ea typeface="+mj-ea"/>
                <a:cs typeface="Tajawal" pitchFamily="2" charset="-78"/>
              </a:rPr>
              <a:t>elke</a:t>
            </a:r>
            <a:r>
              <a:rPr lang="en-US" dirty="0">
                <a:latin typeface="Tajawal" pitchFamily="2" charset="-78"/>
                <a:ea typeface="+mj-ea"/>
                <a:cs typeface="Tajawal" pitchFamily="2" charset="-78"/>
              </a:rPr>
              <a:t> </a:t>
            </a:r>
            <a:r>
              <a:rPr lang="en-US" dirty="0" err="1">
                <a:latin typeface="Tajawal" pitchFamily="2" charset="-78"/>
                <a:ea typeface="+mj-ea"/>
                <a:cs typeface="Tajawal" pitchFamily="2" charset="-78"/>
              </a:rPr>
              <a:t>relatie</a:t>
            </a:r>
            <a:r>
              <a:rPr lang="en-US" dirty="0">
                <a:latin typeface="Tajawal" pitchFamily="2" charset="-78"/>
                <a:ea typeface="+mj-ea"/>
                <a:cs typeface="Tajawal" pitchFamily="2" charset="-78"/>
              </a:rPr>
              <a:t> is </a:t>
            </a:r>
            <a:r>
              <a:rPr lang="en-US" dirty="0" err="1">
                <a:latin typeface="Tajawal" pitchFamily="2" charset="-78"/>
                <a:ea typeface="+mj-ea"/>
                <a:cs typeface="Tajawal" pitchFamily="2" charset="-78"/>
              </a:rPr>
              <a:t>anders</a:t>
            </a:r>
            <a:r>
              <a:rPr lang="en-US" dirty="0">
                <a:latin typeface="Tajawal" pitchFamily="2" charset="-78"/>
                <a:ea typeface="+mj-ea"/>
                <a:cs typeface="Tajawal" pitchFamily="2" charset="-78"/>
              </a:rPr>
              <a:t>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dirty="0">
                <a:latin typeface="Tajawal" pitchFamily="2" charset="-78"/>
                <a:ea typeface="+mj-ea"/>
                <a:cs typeface="Tajawal" pitchFamily="2" charset="-78"/>
              </a:rPr>
              <a:t>         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dirty="0">
                <a:latin typeface="Tajawal" pitchFamily="2" charset="-78"/>
                <a:ea typeface="+mj-ea"/>
                <a:cs typeface="Tajawal" pitchFamily="2" charset="-78"/>
              </a:rPr>
              <a:t>Elke </a:t>
            </a:r>
            <a:r>
              <a:rPr lang="en-US" dirty="0" err="1">
                <a:latin typeface="Tajawal" pitchFamily="2" charset="-78"/>
                <a:ea typeface="+mj-ea"/>
                <a:cs typeface="Tajawal" pitchFamily="2" charset="-78"/>
              </a:rPr>
              <a:t>puber</a:t>
            </a:r>
            <a:r>
              <a:rPr lang="en-US" dirty="0">
                <a:latin typeface="Tajawal" pitchFamily="2" charset="-78"/>
                <a:ea typeface="+mj-ea"/>
                <a:cs typeface="Tajawal" pitchFamily="2" charset="-78"/>
              </a:rPr>
              <a:t> </a:t>
            </a:r>
            <a:r>
              <a:rPr lang="en-US" dirty="0" err="1">
                <a:latin typeface="Tajawal" pitchFamily="2" charset="-78"/>
                <a:ea typeface="+mj-ea"/>
                <a:cs typeface="Tajawal" pitchFamily="2" charset="-78"/>
              </a:rPr>
              <a:t>reageert</a:t>
            </a:r>
            <a:r>
              <a:rPr lang="en-US" dirty="0">
                <a:latin typeface="Tajawal" pitchFamily="2" charset="-78"/>
                <a:ea typeface="+mj-ea"/>
                <a:cs typeface="Tajawal" pitchFamily="2" charset="-78"/>
              </a:rPr>
              <a:t> </a:t>
            </a:r>
            <a:r>
              <a:rPr lang="en-US" dirty="0" err="1">
                <a:latin typeface="Tajawal" pitchFamily="2" charset="-78"/>
                <a:ea typeface="+mj-ea"/>
                <a:cs typeface="Tajawal" pitchFamily="2" charset="-78"/>
              </a:rPr>
              <a:t>anders</a:t>
            </a:r>
            <a:r>
              <a:rPr lang="en-US" dirty="0">
                <a:latin typeface="Tajawal" pitchFamily="2" charset="-78"/>
                <a:ea typeface="+mj-ea"/>
                <a:cs typeface="Tajawal" pitchFamily="2" charset="-78"/>
              </a:rPr>
              <a:t> op </a:t>
            </a:r>
            <a:r>
              <a:rPr lang="en-US" dirty="0" err="1">
                <a:latin typeface="Tajawal" pitchFamily="2" charset="-78"/>
                <a:ea typeface="+mj-ea"/>
                <a:cs typeface="Tajawal" pitchFamily="2" charset="-78"/>
              </a:rPr>
              <a:t>zijn</a:t>
            </a:r>
            <a:r>
              <a:rPr lang="en-US" dirty="0">
                <a:latin typeface="Tajawal" pitchFamily="2" charset="-78"/>
                <a:ea typeface="+mj-ea"/>
                <a:cs typeface="Tajawal" pitchFamily="2" charset="-78"/>
              </a:rPr>
              <a:t> </a:t>
            </a:r>
            <a:r>
              <a:rPr lang="en-US" dirty="0" err="1">
                <a:latin typeface="Tajawal" pitchFamily="2" charset="-78"/>
                <a:ea typeface="+mj-ea"/>
                <a:cs typeface="Tajawal" pitchFamily="2" charset="-78"/>
              </a:rPr>
              <a:t>ouders</a:t>
            </a:r>
            <a:r>
              <a:rPr lang="en-US" dirty="0">
                <a:latin typeface="Tajawal" pitchFamily="2" charset="-78"/>
                <a:ea typeface="+mj-ea"/>
                <a:cs typeface="Tajawal" pitchFamily="2" charset="-78"/>
              </a:rPr>
              <a:t>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endParaRPr lang="en-US" dirty="0">
              <a:latin typeface="Tajawal" pitchFamily="2" charset="-78"/>
              <a:ea typeface="+mj-ea"/>
              <a:cs typeface="Tajawal" pitchFamily="2" charset="-78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dirty="0" err="1">
                <a:latin typeface="Tajawal" pitchFamily="2" charset="-78"/>
                <a:ea typeface="+mj-ea"/>
                <a:cs typeface="Tajawal" pitchFamily="2" charset="-78"/>
              </a:rPr>
              <a:t>Vertrouw</a:t>
            </a:r>
            <a:r>
              <a:rPr lang="en-US" dirty="0">
                <a:latin typeface="Tajawal" pitchFamily="2" charset="-78"/>
                <a:ea typeface="+mj-ea"/>
                <a:cs typeface="Tajawal" pitchFamily="2" charset="-78"/>
              </a:rPr>
              <a:t> op je </a:t>
            </a:r>
            <a:r>
              <a:rPr lang="en-US" dirty="0" err="1">
                <a:latin typeface="Tajawal" pitchFamily="2" charset="-78"/>
                <a:ea typeface="+mj-ea"/>
                <a:cs typeface="Tajawal" pitchFamily="2" charset="-78"/>
              </a:rPr>
              <a:t>intuitie</a:t>
            </a:r>
            <a:r>
              <a:rPr lang="en-US" dirty="0">
                <a:latin typeface="Tajawal" pitchFamily="2" charset="-78"/>
                <a:ea typeface="+mj-ea"/>
                <a:cs typeface="Tajawal" pitchFamily="2" charset="-78"/>
              </a:rPr>
              <a:t>! </a:t>
            </a:r>
            <a:r>
              <a:rPr lang="en-US" dirty="0" err="1">
                <a:latin typeface="Tajawal" pitchFamily="2" charset="-78"/>
                <a:ea typeface="+mj-ea"/>
                <a:cs typeface="Tajawal" pitchFamily="2" charset="-78"/>
              </a:rPr>
              <a:t>Jij</a:t>
            </a:r>
            <a:r>
              <a:rPr lang="en-US" dirty="0">
                <a:latin typeface="Tajawal" pitchFamily="2" charset="-78"/>
                <a:ea typeface="+mj-ea"/>
                <a:cs typeface="Tajawal" pitchFamily="2" charset="-78"/>
              </a:rPr>
              <a:t> </a:t>
            </a:r>
            <a:r>
              <a:rPr lang="en-US" dirty="0" err="1">
                <a:latin typeface="Tajawal" pitchFamily="2" charset="-78"/>
                <a:ea typeface="+mj-ea"/>
                <a:cs typeface="Tajawal" pitchFamily="2" charset="-78"/>
              </a:rPr>
              <a:t>kent</a:t>
            </a:r>
            <a:r>
              <a:rPr lang="en-US" dirty="0">
                <a:latin typeface="Tajawal" pitchFamily="2" charset="-78"/>
                <a:ea typeface="+mj-ea"/>
                <a:cs typeface="Tajawal" pitchFamily="2" charset="-78"/>
              </a:rPr>
              <a:t> je kind het </a:t>
            </a:r>
            <a:r>
              <a:rPr lang="en-US" dirty="0" err="1">
                <a:latin typeface="Tajawal" pitchFamily="2" charset="-78"/>
                <a:ea typeface="+mj-ea"/>
                <a:cs typeface="Tajawal" pitchFamily="2" charset="-78"/>
              </a:rPr>
              <a:t>beste</a:t>
            </a:r>
            <a:r>
              <a:rPr lang="en-US" dirty="0">
                <a:latin typeface="Tajawal" pitchFamily="2" charset="-78"/>
                <a:ea typeface="+mj-ea"/>
                <a:cs typeface="Tajawal" pitchFamily="2" charset="-78"/>
              </a:rPr>
              <a:t>! </a:t>
            </a:r>
          </a:p>
        </p:txBody>
      </p:sp>
      <p:pic>
        <p:nvPicPr>
          <p:cNvPr id="50177" name="Afbeelding 1" descr="one_size_headlin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0" r="24483" b="2"/>
          <a:stretch/>
        </p:blipFill>
        <p:spPr bwMode="auto">
          <a:xfrm>
            <a:off x="1661575" y="1206183"/>
            <a:ext cx="4366082" cy="4007299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728E4EEB-F715-524E-AFCD-8C0F8C7BFE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3875" y="5387727"/>
            <a:ext cx="1000125" cy="50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26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16">
            <a:extLst>
              <a:ext uri="{FF2B5EF4-FFF2-40B4-BE49-F238E27FC236}">
                <a16:creationId xmlns:a16="http://schemas.microsoft.com/office/drawing/2014/main" id="{F19CC045-4F89-AC4B-BE01-BA8F32531E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56118" y="3978170"/>
            <a:ext cx="2087882" cy="1921665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13ACD280-9C04-DB47-9535-FC38360F49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4175" y="154337"/>
            <a:ext cx="2523128" cy="3249953"/>
          </a:xfrm>
          <a:prstGeom prst="rect">
            <a:avLst/>
          </a:prstGeom>
        </p:spPr>
      </p:pic>
      <p:sp>
        <p:nvSpPr>
          <p:cNvPr id="27" name="Tekstvak 26">
            <a:extLst>
              <a:ext uri="{FF2B5EF4-FFF2-40B4-BE49-F238E27FC236}">
                <a16:creationId xmlns:a16="http://schemas.microsoft.com/office/drawing/2014/main" id="{96F1E917-7689-4248-A40A-0AC9E56A6DB1}"/>
              </a:ext>
            </a:extLst>
          </p:cNvPr>
          <p:cNvSpPr txBox="1"/>
          <p:nvPr/>
        </p:nvSpPr>
        <p:spPr>
          <a:xfrm>
            <a:off x="3220573" y="1943940"/>
            <a:ext cx="184731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1013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841F731-DC95-E446-9264-DF09AD52B2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4748" y="6081311"/>
            <a:ext cx="1467092" cy="734096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CCD065EF-45AD-1044-BA91-4DF3089452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7914" y="0"/>
            <a:ext cx="2146299" cy="3221819"/>
          </a:xfrm>
          <a:prstGeom prst="rect">
            <a:avLst/>
          </a:prstGeom>
        </p:spPr>
      </p:pic>
      <p:pic>
        <p:nvPicPr>
          <p:cNvPr id="11" name="Picture 8" descr="Van Essen, Mol_Pubermania hr.jpg">
            <a:extLst>
              <a:ext uri="{FF2B5EF4-FFF2-40B4-BE49-F238E27FC236}">
                <a16:creationId xmlns:a16="http://schemas.microsoft.com/office/drawing/2014/main" id="{C16344E2-218A-7343-A026-8EF8176C9C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2860" y="61204"/>
            <a:ext cx="2523128" cy="3238574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E36CD875-1314-0047-A1FF-B2772B167C6B}"/>
              </a:ext>
            </a:extLst>
          </p:cNvPr>
          <p:cNvSpPr/>
          <p:nvPr/>
        </p:nvSpPr>
        <p:spPr>
          <a:xfrm>
            <a:off x="-920750" y="58998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nl-NL" dirty="0">
                <a:solidFill>
                  <a:schemeClr val="accent5">
                    <a:lumMod val="50000"/>
                  </a:schemeClr>
                </a:solidFill>
                <a:latin typeface="Tajawal" pitchFamily="2" charset="-78"/>
                <a:cs typeface="Tajawal" pitchFamily="2" charset="-78"/>
              </a:rPr>
              <a:t>Ingrid van Essen</a:t>
            </a:r>
          </a:p>
          <a:p>
            <a:pPr algn="ctr"/>
            <a:r>
              <a:rPr lang="nl-NL" dirty="0">
                <a:solidFill>
                  <a:schemeClr val="accent5">
                    <a:lumMod val="50000"/>
                  </a:schemeClr>
                </a:solidFill>
                <a:latin typeface="Tajawal" pitchFamily="2" charset="-78"/>
                <a:cs typeface="Tajawal" pitchFamily="2" charset="-78"/>
                <a:hlinkClick r:id="rId8"/>
              </a:rPr>
              <a:t>www.ingridvanessen.nl</a:t>
            </a:r>
            <a:endParaRPr lang="nl-NL" dirty="0">
              <a:solidFill>
                <a:schemeClr val="accent5">
                  <a:lumMod val="50000"/>
                </a:schemeClr>
              </a:solidFill>
              <a:latin typeface="Tajawal" pitchFamily="2" charset="-78"/>
              <a:cs typeface="Tajawal" pitchFamily="2" charset="-78"/>
            </a:endParaRPr>
          </a:p>
          <a:p>
            <a:pPr algn="ctr"/>
            <a:r>
              <a:rPr lang="nl-NL" dirty="0">
                <a:solidFill>
                  <a:schemeClr val="accent5">
                    <a:lumMod val="50000"/>
                  </a:schemeClr>
                </a:solidFill>
                <a:latin typeface="Tajawal" pitchFamily="2" charset="-78"/>
                <a:cs typeface="Tajawal" pitchFamily="2" charset="-78"/>
              </a:rPr>
              <a:t>M:06 13 600800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3A5D3692-AA84-D848-B20D-6B2D0FE78738}"/>
              </a:ext>
            </a:extLst>
          </p:cNvPr>
          <p:cNvSpPr txBox="1"/>
          <p:nvPr/>
        </p:nvSpPr>
        <p:spPr>
          <a:xfrm>
            <a:off x="2645229" y="4588329"/>
            <a:ext cx="382668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>
                <a:solidFill>
                  <a:schemeClr val="accent5">
                    <a:lumMod val="50000"/>
                  </a:schemeClr>
                </a:solidFill>
                <a:latin typeface="Tajawal" pitchFamily="2" charset="-78"/>
                <a:cs typeface="Tajawal" pitchFamily="2" charset="-78"/>
              </a:rPr>
              <a:t>Dank voor jullie aandacht!!!</a:t>
            </a:r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108EA71-467D-4A4A-B5AE-EE1F232322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70955" y="-14068"/>
            <a:ext cx="2165042" cy="324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1435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1063229"/>
            <a:ext cx="6172200" cy="857250"/>
          </a:xfrm>
        </p:spPr>
        <p:txBody>
          <a:bodyPr/>
          <a:lstStyle/>
          <a:p>
            <a:endParaRPr lang="en-US" b="1" dirty="0">
              <a:solidFill>
                <a:srgbClr val="52BDD9"/>
              </a:solidFill>
              <a:latin typeface="Trebuchet MS"/>
              <a:cs typeface="Trebuchet MS"/>
            </a:endParaRPr>
          </a:p>
        </p:txBody>
      </p:sp>
      <p:pic>
        <p:nvPicPr>
          <p:cNvPr id="4" name="Content Placeholder 3" descr="puber in beweging foto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588" r="-10588"/>
          <a:stretch>
            <a:fillRect/>
          </a:stretch>
        </p:blipFill>
        <p:spPr>
          <a:xfrm>
            <a:off x="369889" y="1063228"/>
            <a:ext cx="8272070" cy="4937522"/>
          </a:xfrm>
        </p:spPr>
      </p:pic>
      <p:sp>
        <p:nvSpPr>
          <p:cNvPr id="5" name="TextBox 4"/>
          <p:cNvSpPr txBox="1"/>
          <p:nvPr/>
        </p:nvSpPr>
        <p:spPr>
          <a:xfrm>
            <a:off x="2272471" y="2212575"/>
            <a:ext cx="4535249" cy="1408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ajawal" pitchFamily="2" charset="-78"/>
                <a:ea typeface="ＭＳ Ｐゴシック" charset="0"/>
                <a:cs typeface="Tajawal" pitchFamily="2" charset="-78"/>
              </a:rPr>
              <a:t>De Corona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Tajawal" pitchFamily="2" charset="-78"/>
                <a:ea typeface="ＭＳ Ｐゴシック" charset="0"/>
                <a:cs typeface="Tajawal" pitchFamily="2" charset="-78"/>
              </a:rPr>
              <a:t>tijd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ajawal" pitchFamily="2" charset="-78"/>
                <a:ea typeface="ＭＳ Ｐゴシック" charset="0"/>
                <a:cs typeface="Tajawal" pitchFamily="2" charset="-78"/>
              </a:rPr>
              <a:t>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Tajawal" pitchFamily="2" charset="-78"/>
                <a:ea typeface="ＭＳ Ｐゴシック" charset="0"/>
                <a:cs typeface="Tajawal" pitchFamily="2" charset="-78"/>
              </a:rPr>
              <a:t>en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ajawal" pitchFamily="2" charset="-78"/>
                <a:ea typeface="ＭＳ Ｐゴシック" charset="0"/>
                <a:cs typeface="Tajawal" pitchFamily="2" charset="-78"/>
              </a:rPr>
              <a:t>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Tajawal" pitchFamily="2" charset="-78"/>
                <a:ea typeface="ＭＳ Ｐゴシック" charset="0"/>
                <a:cs typeface="Tajawal" pitchFamily="2" charset="-78"/>
              </a:rPr>
              <a:t>een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ajawal" pitchFamily="2" charset="-78"/>
                <a:ea typeface="ＭＳ Ｐゴシック" charset="0"/>
                <a:cs typeface="Tajawal" pitchFamily="2" charset="-78"/>
              </a:rPr>
              <a:t>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Tajawal" pitchFamily="2" charset="-78"/>
                <a:ea typeface="ＭＳ Ｐゴシック" charset="0"/>
                <a:cs typeface="Tajawal" pitchFamily="2" charset="-78"/>
              </a:rPr>
              <a:t>puber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ajawal" pitchFamily="2" charset="-78"/>
                <a:ea typeface="ＭＳ Ｐゴシック" charset="0"/>
                <a:cs typeface="Tajawal" pitchFamily="2" charset="-78"/>
              </a:rPr>
              <a:t> in huis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Tajawal" pitchFamily="2" charset="-78"/>
                <a:ea typeface="ＭＳ Ｐゴシック" charset="0"/>
                <a:cs typeface="Tajawal" pitchFamily="2" charset="-78"/>
              </a:rPr>
              <a:t>zorgt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ajawal" pitchFamily="2" charset="-78"/>
                <a:ea typeface="ＭＳ Ｐゴシック" charset="0"/>
                <a:cs typeface="Tajawal" pitchFamily="2" charset="-78"/>
              </a:rPr>
              <a:t>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Tajawal" pitchFamily="2" charset="-78"/>
                <a:ea typeface="ＭＳ Ｐゴシック" charset="0"/>
                <a:cs typeface="Tajawal" pitchFamily="2" charset="-78"/>
              </a:rPr>
              <a:t>voor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ajawal" pitchFamily="2" charset="-78"/>
                <a:ea typeface="ＭＳ Ｐゴシック" charset="0"/>
                <a:cs typeface="Tajawal" pitchFamily="2" charset="-78"/>
              </a:rPr>
              <a:t>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Tajawal" pitchFamily="2" charset="-78"/>
                <a:ea typeface="ＭＳ Ｐゴシック" charset="0"/>
                <a:cs typeface="Tajawal" pitchFamily="2" charset="-78"/>
              </a:rPr>
              <a:t>verandering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ajawal" pitchFamily="2" charset="-78"/>
                <a:ea typeface="ＭＳ Ｐゴシック" charset="0"/>
                <a:cs typeface="Tajawal" pitchFamily="2" charset="-78"/>
              </a:rPr>
              <a:t> </a:t>
            </a:r>
          </a:p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ajawal" pitchFamily="2" charset="-78"/>
                <a:ea typeface="ＭＳ Ｐゴシック" charset="0"/>
                <a:cs typeface="Tajawal" pitchFamily="2" charset="-78"/>
              </a:rPr>
              <a:t>in de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Tajawal" pitchFamily="2" charset="-78"/>
                <a:ea typeface="ＭＳ Ｐゴシック" charset="0"/>
                <a:cs typeface="Tajawal" pitchFamily="2" charset="-78"/>
              </a:rPr>
              <a:t>gezinsdynamiek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ajawal" pitchFamily="2" charset="-78"/>
                <a:ea typeface="ＭＳ Ｐゴシック" charset="0"/>
                <a:cs typeface="Tajawal" pitchFamily="2" charset="-78"/>
              </a:rPr>
              <a:t>.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Tajawal" pitchFamily="2" charset="-78"/>
                <a:ea typeface="ＭＳ Ｐゴシック" charset="0"/>
                <a:cs typeface="Tajawal" pitchFamily="2" charset="-78"/>
              </a:rPr>
              <a:t>Vanzelfsprekendheden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ajawal" pitchFamily="2" charset="-78"/>
                <a:ea typeface="ＭＳ Ｐゴシック" charset="0"/>
                <a:cs typeface="Tajawal" pitchFamily="2" charset="-78"/>
              </a:rPr>
              <a:t>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Tajawal" pitchFamily="2" charset="-78"/>
                <a:ea typeface="ＭＳ Ｐゴシック" charset="0"/>
                <a:cs typeface="Tajawal" pitchFamily="2" charset="-78"/>
              </a:rPr>
              <a:t>vallen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ajawal" pitchFamily="2" charset="-78"/>
                <a:ea typeface="ＭＳ Ｐゴシック" charset="0"/>
                <a:cs typeface="Tajawal" pitchFamily="2" charset="-78"/>
              </a:rPr>
              <a:t>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Tajawal" pitchFamily="2" charset="-78"/>
                <a:ea typeface="ＭＳ Ｐゴシック" charset="0"/>
                <a:cs typeface="Tajawal" pitchFamily="2" charset="-78"/>
              </a:rPr>
              <a:t>weg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ajawal" pitchFamily="2" charset="-78"/>
                <a:ea typeface="ＭＳ Ｐゴシック" charset="0"/>
                <a:cs typeface="Tajawal" pitchFamily="2" charset="-78"/>
              </a:rPr>
              <a:t>.  </a:t>
            </a:r>
          </a:p>
          <a:p>
            <a:endParaRPr lang="en-US" sz="1350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B0A4AE4-2D47-6949-8E99-194D0B6BC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6737" y="5330663"/>
            <a:ext cx="957263" cy="47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8059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07282" y="1022350"/>
            <a:ext cx="532209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07282" y="837744"/>
            <a:ext cx="302419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83495" y="640894"/>
            <a:ext cx="126206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417402" y="635716"/>
            <a:ext cx="246459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83041" y="635715"/>
            <a:ext cx="8180897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8879" y="800392"/>
            <a:ext cx="7698523" cy="1212102"/>
          </a:xfrm>
        </p:spPr>
        <p:txBody>
          <a:bodyPr>
            <a:normAutofit/>
          </a:bodyPr>
          <a:lstStyle/>
          <a:p>
            <a:r>
              <a:rPr lang="en-US" sz="3500">
                <a:solidFill>
                  <a:srgbClr val="FFFFFF"/>
                </a:solidFill>
                <a:latin typeface="Tajawal" pitchFamily="2" charset="-78"/>
                <a:cs typeface="Tajawal" pitchFamily="2" charset="-78"/>
              </a:rPr>
              <a:t>Puberteit en adolescentie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5718" y="2490436"/>
            <a:ext cx="7281746" cy="3567173"/>
          </a:xfrm>
        </p:spPr>
        <p:txBody>
          <a:bodyPr anchor="ctr">
            <a:normAutofit/>
          </a:bodyPr>
          <a:lstStyle/>
          <a:p>
            <a:r>
              <a:rPr lang="nl-NL" sz="2100">
                <a:latin typeface="Tajawal" pitchFamily="2" charset="-78"/>
                <a:cs typeface="Tajawal" pitchFamily="2" charset="-78"/>
              </a:rPr>
              <a:t>Puberteit ( 10 -16 jaar)</a:t>
            </a:r>
          </a:p>
          <a:p>
            <a:r>
              <a:rPr lang="nl-NL" sz="2100">
                <a:latin typeface="Tajawal" pitchFamily="2" charset="-78"/>
                <a:cs typeface="Tajawal" pitchFamily="2" charset="-78"/>
              </a:rPr>
              <a:t>Lichamelijke veranderingen</a:t>
            </a:r>
          </a:p>
          <a:p>
            <a:r>
              <a:rPr lang="nl-NL" sz="2100">
                <a:latin typeface="Tajawal" pitchFamily="2" charset="-78"/>
                <a:cs typeface="Tajawal" pitchFamily="2" charset="-78"/>
              </a:rPr>
              <a:t>Hormonenstorm</a:t>
            </a:r>
          </a:p>
          <a:p>
            <a:endParaRPr lang="nl-NL" sz="2100">
              <a:latin typeface="Tajawal" pitchFamily="2" charset="-78"/>
              <a:cs typeface="Tajawal" pitchFamily="2" charset="-78"/>
            </a:endParaRPr>
          </a:p>
          <a:p>
            <a:r>
              <a:rPr lang="nl-NL" sz="2100">
                <a:latin typeface="Tajawal" pitchFamily="2" charset="-78"/>
                <a:cs typeface="Tajawal" pitchFamily="2" charset="-78"/>
              </a:rPr>
              <a:t>Adolescentie (10-25 jaar)</a:t>
            </a:r>
          </a:p>
          <a:p>
            <a:r>
              <a:rPr lang="nl-NL" sz="2100">
                <a:latin typeface="Tajawal" pitchFamily="2" charset="-78"/>
                <a:cs typeface="Tajawal" pitchFamily="2" charset="-78"/>
              </a:rPr>
              <a:t>Overgangsperiode van kind naar volwassenheid op lichamelijk, sociaal-emotioneel en cognitief gebied</a:t>
            </a:r>
          </a:p>
          <a:p>
            <a:r>
              <a:rPr lang="nl-NL" sz="2100">
                <a:latin typeface="Tajawal" pitchFamily="2" charset="-78"/>
                <a:cs typeface="Tajawal" pitchFamily="2" charset="-78"/>
              </a:rPr>
              <a:t>Leeftijdsgenoten worden steeds belangrijker</a:t>
            </a:r>
          </a:p>
          <a:p>
            <a:endParaRPr lang="en-US" sz="21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Rectangle 193">
            <a:extLst>
              <a:ext uri="{FF2B5EF4-FFF2-40B4-BE49-F238E27FC236}">
                <a16:creationId xmlns:a16="http://schemas.microsoft.com/office/drawing/2014/main" id="{49CD2D09-B1BB-4DF5-9E1C-3D21B21EDE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40323" y="0"/>
            <a:ext cx="4703677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6" name="Picture 195">
            <a:extLst>
              <a:ext uri="{FF2B5EF4-FFF2-40B4-BE49-F238E27FC236}">
                <a16:creationId xmlns:a16="http://schemas.microsoft.com/office/drawing/2014/main" id="{83355637-BA71-4F63-94C9-E77BF81BDF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571" name="Shape 571"/>
          <p:cNvSpPr>
            <a:spLocks noGrp="1"/>
          </p:cNvSpPr>
          <p:nvPr>
            <p:ph type="title"/>
          </p:nvPr>
        </p:nvSpPr>
        <p:spPr>
          <a:xfrm>
            <a:off x="603748" y="798445"/>
            <a:ext cx="3602727" cy="131166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rgbClr val="52BDD9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>
              <a:defRPr b="0">
                <a:solidFill>
                  <a:srgbClr val="000000"/>
                </a:solidFill>
              </a:defRPr>
            </a:pPr>
            <a:r>
              <a:rPr lang="nl-NL" sz="3600" b="0" dirty="0">
                <a:solidFill>
                  <a:srgbClr val="000000"/>
                </a:solidFill>
                <a:latin typeface="Tajawal" pitchFamily="2" charset="-78"/>
                <a:cs typeface="Tajawal" pitchFamily="2" charset="-78"/>
              </a:rPr>
              <a:t>Overgangsfase</a:t>
            </a:r>
          </a:p>
        </p:txBody>
      </p:sp>
      <p:sp>
        <p:nvSpPr>
          <p:cNvPr id="572" name="Shape 572"/>
          <p:cNvSpPr>
            <a:spLocks noGrp="1"/>
          </p:cNvSpPr>
          <p:nvPr>
            <p:ph type="body" idx="1"/>
          </p:nvPr>
        </p:nvSpPr>
        <p:spPr>
          <a:xfrm>
            <a:off x="603747" y="2272143"/>
            <a:ext cx="3530103" cy="378883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241093" indent="-241093">
              <a:buNone/>
              <a:defRPr sz="4500" i="1"/>
            </a:pPr>
            <a:r>
              <a:rPr lang="nl-NL" sz="2400" dirty="0">
                <a:solidFill>
                  <a:srgbClr val="000000"/>
                </a:solidFill>
                <a:latin typeface="Tajawal" pitchFamily="2" charset="-78"/>
                <a:ea typeface="Trebuchet MS"/>
                <a:cs typeface="Tajawal" pitchFamily="2" charset="-78"/>
                <a:sym typeface="Trebuchet MS"/>
              </a:rPr>
              <a:t>Voor kinderen worden beslissingen genomen,</a:t>
            </a:r>
          </a:p>
          <a:p>
            <a:pPr marL="241093" indent="-241093">
              <a:buNone/>
              <a:defRPr sz="4500" i="1"/>
            </a:pPr>
            <a:r>
              <a:rPr lang="nl-NL" sz="2400" dirty="0">
                <a:solidFill>
                  <a:srgbClr val="000000"/>
                </a:solidFill>
                <a:latin typeface="Tajawal" pitchFamily="2" charset="-78"/>
                <a:ea typeface="Trebuchet MS"/>
                <a:cs typeface="Tajawal" pitchFamily="2" charset="-78"/>
                <a:sym typeface="Trebuchet MS"/>
              </a:rPr>
              <a:t>volwassenen nemen hun eigen beslissingen,</a:t>
            </a:r>
          </a:p>
          <a:p>
            <a:pPr marL="241093" indent="-241093">
              <a:buNone/>
              <a:defRPr sz="4500" i="1"/>
            </a:pPr>
            <a:r>
              <a:rPr lang="nl-NL" sz="2400" dirty="0">
                <a:solidFill>
                  <a:srgbClr val="000000"/>
                </a:solidFill>
                <a:latin typeface="Tajawal" pitchFamily="2" charset="-78"/>
                <a:ea typeface="Trebuchet MS"/>
                <a:cs typeface="Tajawal" pitchFamily="2" charset="-78"/>
                <a:sym typeface="Trebuchet MS"/>
              </a:rPr>
              <a:t>pubers zitten daar ergens tussen in!</a:t>
            </a:r>
          </a:p>
        </p:txBody>
      </p:sp>
      <p:sp>
        <p:nvSpPr>
          <p:cNvPr id="198" name="Freeform 49">
            <a:extLst>
              <a:ext uri="{FF2B5EF4-FFF2-40B4-BE49-F238E27FC236}">
                <a16:creationId xmlns:a16="http://schemas.microsoft.com/office/drawing/2014/main" id="{967C29FE-FD32-4AFB-AD20-DBDF5864B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035436" y="590635"/>
            <a:ext cx="4108564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73" name="image4.png"/>
          <p:cNvPicPr>
            <a:picLocks noChangeAspect="1"/>
          </p:cNvPicPr>
          <p:nvPr/>
        </p:nvPicPr>
        <p:blipFill rotWithShape="1">
          <a:blip r:embed="rId4"/>
          <a:srcRect r="18408" b="1"/>
          <a:stretch/>
        </p:blipFill>
        <p:spPr>
          <a:xfrm>
            <a:off x="5169988" y="770037"/>
            <a:ext cx="3974012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38054306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659" y="321732"/>
            <a:ext cx="5293730" cy="196426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192" y="491260"/>
            <a:ext cx="4945641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3600" dirty="0" err="1">
                <a:solidFill>
                  <a:srgbClr val="FFFFFF"/>
                </a:solidFill>
                <a:latin typeface="Tajawal" pitchFamily="2" charset="-78"/>
                <a:cs typeface="Tajawal" pitchFamily="2" charset="-78"/>
              </a:rPr>
              <a:t>Ontwikkelingstaken</a:t>
            </a:r>
            <a:r>
              <a:rPr lang="en-US" sz="3600" dirty="0">
                <a:solidFill>
                  <a:srgbClr val="FFFFFF"/>
                </a:solidFill>
                <a:latin typeface="Tajawal" pitchFamily="2" charset="-78"/>
                <a:cs typeface="Tajawal" pitchFamily="2" charset="-78"/>
              </a:rPr>
              <a:t> van </a:t>
            </a:r>
            <a:r>
              <a:rPr lang="en-US" sz="3600" dirty="0" err="1">
                <a:solidFill>
                  <a:srgbClr val="FFFFFF"/>
                </a:solidFill>
                <a:latin typeface="Tajawal" pitchFamily="2" charset="-78"/>
                <a:cs typeface="Tajawal" pitchFamily="2" charset="-78"/>
              </a:rPr>
              <a:t>een</a:t>
            </a:r>
            <a:r>
              <a:rPr lang="en-US" sz="3600" dirty="0">
                <a:solidFill>
                  <a:srgbClr val="FFFFFF"/>
                </a:solidFill>
                <a:latin typeface="Tajawal" pitchFamily="2" charset="-78"/>
                <a:cs typeface="Tajawal" pitchFamily="2" charset="-78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ajawal" pitchFamily="2" charset="-78"/>
                <a:cs typeface="Tajawal" pitchFamily="2" charset="-78"/>
              </a:rPr>
              <a:t>puber</a:t>
            </a:r>
            <a:endParaRPr lang="en-US" sz="3600" dirty="0">
              <a:solidFill>
                <a:srgbClr val="FFFFFF"/>
              </a:solidFill>
              <a:latin typeface="Tajawal" pitchFamily="2" charset="-78"/>
              <a:cs typeface="Tajawal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3B81349-3A7E-4A66-9ED9-66E6F8E29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6887" y="2454901"/>
            <a:ext cx="2580872" cy="4080255"/>
          </a:xfrm>
          <a:prstGeom prst="rect">
            <a:avLst/>
          </a:prstGeom>
          <a:solidFill>
            <a:srgbClr val="7F7F7F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8EFB916-FF23-6449-BAEB-F02DEFAC27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579" r="1" b="20033"/>
          <a:stretch/>
        </p:blipFill>
        <p:spPr>
          <a:xfrm>
            <a:off x="393192" y="3451369"/>
            <a:ext cx="2300517" cy="2068463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4A37A7FF-19A5-40D8-8D0C-E780CBD330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56101" y="2454900"/>
            <a:ext cx="2580872" cy="4080255"/>
          </a:xfrm>
          <a:prstGeom prst="rect">
            <a:avLst/>
          </a:prstGeom>
          <a:solidFill>
            <a:srgbClr val="7F7F7F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 descr="abeelding vissenkom.png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4337" r="15199"/>
          <a:stretch/>
        </p:blipFill>
        <p:spPr>
          <a:xfrm>
            <a:off x="3104227" y="3449021"/>
            <a:ext cx="2300519" cy="2073157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7731" y="321732"/>
            <a:ext cx="3234970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AA22232E-A634-1646-A035-54C3CCA4E7AC}"/>
              </a:ext>
            </a:extLst>
          </p:cNvPr>
          <p:cNvSpPr txBox="1"/>
          <p:nvPr/>
        </p:nvSpPr>
        <p:spPr>
          <a:xfrm>
            <a:off x="5967042" y="762983"/>
            <a:ext cx="2636346" cy="53309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FFFFFF"/>
                </a:solidFill>
                <a:latin typeface="Tajawal" pitchFamily="2" charset="-78"/>
                <a:cs typeface="Tajawal" pitchFamily="2" charset="-78"/>
              </a:rPr>
              <a:t>Verkrijgen</a:t>
            </a:r>
            <a:r>
              <a:rPr lang="en-US" dirty="0">
                <a:solidFill>
                  <a:srgbClr val="FFFFFF"/>
                </a:solidFill>
                <a:latin typeface="Tajawal" pitchFamily="2" charset="-78"/>
                <a:cs typeface="Tajawal" pitchFamily="2" charset="-78"/>
              </a:rPr>
              <a:t> van </a:t>
            </a:r>
            <a:r>
              <a:rPr lang="en-US" dirty="0" err="1">
                <a:solidFill>
                  <a:srgbClr val="FFFFFF"/>
                </a:solidFill>
                <a:latin typeface="Tajawal" pitchFamily="2" charset="-78"/>
                <a:cs typeface="Tajawal" pitchFamily="2" charset="-78"/>
              </a:rPr>
              <a:t>autonomie</a:t>
            </a:r>
            <a:endParaRPr lang="en-US" dirty="0">
              <a:solidFill>
                <a:srgbClr val="FFFFFF"/>
              </a:solidFill>
              <a:latin typeface="Tajawal" pitchFamily="2" charset="-78"/>
              <a:cs typeface="Tajawal" pitchFamily="2" charset="-78"/>
            </a:endParaRP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FFFFFF"/>
                </a:solidFill>
                <a:latin typeface="Tajawal" pitchFamily="2" charset="-78"/>
                <a:cs typeface="Tajawal" pitchFamily="2" charset="-78"/>
              </a:rPr>
              <a:t>Zelfstandigheid</a:t>
            </a:r>
            <a:endParaRPr lang="en-US" dirty="0">
              <a:solidFill>
                <a:srgbClr val="FFFFFF"/>
              </a:solidFill>
              <a:latin typeface="Tajawal" pitchFamily="2" charset="-78"/>
              <a:cs typeface="Tajawal" pitchFamily="2" charset="-78"/>
            </a:endParaRP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FFFFFF"/>
                </a:solidFill>
                <a:latin typeface="Tajawal" pitchFamily="2" charset="-78"/>
                <a:cs typeface="Tajawal" pitchFamily="2" charset="-78"/>
              </a:rPr>
              <a:t>Zelfredzaamheid</a:t>
            </a:r>
            <a:endParaRPr lang="en-US" dirty="0">
              <a:solidFill>
                <a:srgbClr val="FFFFFF"/>
              </a:solidFill>
              <a:latin typeface="Tajawal" pitchFamily="2" charset="-78"/>
              <a:cs typeface="Tajawal" pitchFamily="2" charset="-78"/>
            </a:endParaRP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FFFFFF"/>
                </a:solidFill>
                <a:latin typeface="Tajawal" pitchFamily="2" charset="-78"/>
                <a:cs typeface="Tajawal" pitchFamily="2" charset="-78"/>
              </a:rPr>
              <a:t>Nemen</a:t>
            </a:r>
            <a:r>
              <a:rPr lang="en-US" dirty="0">
                <a:solidFill>
                  <a:srgbClr val="FFFFFF"/>
                </a:solidFill>
                <a:latin typeface="Tajawal" pitchFamily="2" charset="-78"/>
                <a:cs typeface="Tajawal" pitchFamily="2" charset="-78"/>
              </a:rPr>
              <a:t> van </a:t>
            </a:r>
            <a:r>
              <a:rPr lang="en-US" dirty="0" err="1">
                <a:solidFill>
                  <a:srgbClr val="FFFFFF"/>
                </a:solidFill>
                <a:latin typeface="Tajawal" pitchFamily="2" charset="-78"/>
                <a:cs typeface="Tajawal" pitchFamily="2" charset="-78"/>
              </a:rPr>
              <a:t>verantwoordelijkheid</a:t>
            </a:r>
            <a:endParaRPr lang="en-US" dirty="0">
              <a:solidFill>
                <a:srgbClr val="FFFFFF"/>
              </a:solidFill>
              <a:latin typeface="Tajawal" pitchFamily="2" charset="-78"/>
              <a:cs typeface="Tajawal" pitchFamily="2" charset="-78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9646" y="554152"/>
            <a:ext cx="4306641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DBF629B-7017-724B-9B38-1D65F6B10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804" y="1289765"/>
            <a:ext cx="2738325" cy="4270963"/>
          </a:xfrm>
        </p:spPr>
        <p:txBody>
          <a:bodyPr anchor="ctr">
            <a:normAutofit/>
          </a:bodyPr>
          <a:lstStyle/>
          <a:p>
            <a:r>
              <a:rPr lang="nl-NL" sz="4900" dirty="0">
                <a:solidFill>
                  <a:srgbClr val="FFFFFF"/>
                </a:solidFill>
                <a:latin typeface="Tajawal" pitchFamily="2" charset="-78"/>
                <a:cs typeface="Tajawal" pitchFamily="2" charset="-78"/>
              </a:rPr>
              <a:t>Fase tussen de 12-16 jaar</a:t>
            </a:r>
          </a:p>
        </p:txBody>
      </p:sp>
      <p:sp>
        <p:nvSpPr>
          <p:cNvPr id="12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619" y="374394"/>
            <a:ext cx="128637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2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2581" y="1084507"/>
            <a:ext cx="118159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F45D1F6-F16C-9B43-A504-C4F54A08CD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2924" y="518400"/>
            <a:ext cx="3578706" cy="5837949"/>
          </a:xfrm>
        </p:spPr>
        <p:txBody>
          <a:bodyPr anchor="ctr">
            <a:normAutofit/>
          </a:bodyPr>
          <a:lstStyle/>
          <a:p>
            <a:r>
              <a:rPr lang="nl-NL" sz="1700">
                <a:solidFill>
                  <a:schemeClr val="tx1">
                    <a:alpha val="80000"/>
                  </a:schemeClr>
                </a:solidFill>
                <a:latin typeface="Tajawal" pitchFamily="2" charset="-78"/>
                <a:cs typeface="Tajawal" pitchFamily="2" charset="-78"/>
              </a:rPr>
              <a:t>Tijdelijke ouder “allergie</a:t>
            </a:r>
          </a:p>
          <a:p>
            <a:r>
              <a:rPr lang="nl-NL" sz="1700">
                <a:solidFill>
                  <a:schemeClr val="tx1">
                    <a:alpha val="80000"/>
                  </a:schemeClr>
                </a:solidFill>
                <a:latin typeface="Tajawal" pitchFamily="2" charset="-78"/>
                <a:cs typeface="Tajawal" pitchFamily="2" charset="-78"/>
              </a:rPr>
              <a:t>Losweken van ouderlijk nest</a:t>
            </a:r>
          </a:p>
          <a:p>
            <a:r>
              <a:rPr lang="nl-NL" sz="1700">
                <a:solidFill>
                  <a:schemeClr val="tx1">
                    <a:alpha val="80000"/>
                  </a:schemeClr>
                </a:solidFill>
                <a:latin typeface="Tajawal" pitchFamily="2" charset="-78"/>
                <a:cs typeface="Tajawal" pitchFamily="2" charset="-78"/>
              </a:rPr>
              <a:t>Verschillen tussen kind en ouder duidelijker</a:t>
            </a:r>
          </a:p>
          <a:p>
            <a:r>
              <a:rPr lang="nl-NL" sz="1700">
                <a:solidFill>
                  <a:schemeClr val="tx1">
                    <a:alpha val="80000"/>
                  </a:schemeClr>
                </a:solidFill>
                <a:latin typeface="Tajawal" pitchFamily="2" charset="-78"/>
                <a:cs typeface="Tajawal" pitchFamily="2" charset="-78"/>
              </a:rPr>
              <a:t>Grote rol leeftijdsgenoten</a:t>
            </a:r>
          </a:p>
          <a:p>
            <a:r>
              <a:rPr lang="nl-NL" sz="1700">
                <a:solidFill>
                  <a:schemeClr val="tx1">
                    <a:alpha val="80000"/>
                  </a:schemeClr>
                </a:solidFill>
                <a:latin typeface="Tajawal" pitchFamily="2" charset="-78"/>
                <a:cs typeface="Tajawal" pitchFamily="2" charset="-78"/>
              </a:rPr>
              <a:t>Aanpassen aan normen vriendengroep</a:t>
            </a:r>
          </a:p>
          <a:p>
            <a:r>
              <a:rPr lang="nl-NL" sz="1700">
                <a:solidFill>
                  <a:schemeClr val="tx1">
                    <a:alpha val="80000"/>
                  </a:schemeClr>
                </a:solidFill>
                <a:latin typeface="Tajawal" pitchFamily="2" charset="-78"/>
                <a:cs typeface="Tajawal" pitchFamily="2" charset="-78"/>
              </a:rPr>
              <a:t>Gevoelig voor groepsdruk</a:t>
            </a:r>
          </a:p>
          <a:p>
            <a:r>
              <a:rPr lang="nl-NL" sz="1700">
                <a:solidFill>
                  <a:schemeClr val="tx1">
                    <a:alpha val="80000"/>
                  </a:schemeClr>
                </a:solidFill>
                <a:latin typeface="Tajawal" pitchFamily="2" charset="-78"/>
                <a:cs typeface="Tajawal" pitchFamily="2" charset="-78"/>
              </a:rPr>
              <a:t>Overemotioneel </a:t>
            </a:r>
          </a:p>
        </p:txBody>
      </p:sp>
      <p:sp>
        <p:nvSpPr>
          <p:cNvPr id="16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77410" y="5751820"/>
            <a:ext cx="84319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89621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58697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300dpi puberbrein.psd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109" r="-1" b="1108"/>
          <a:stretch/>
        </p:blipFill>
        <p:spPr>
          <a:xfrm>
            <a:off x="218377" y="2054148"/>
            <a:ext cx="4806428" cy="35729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363" y="2767367"/>
            <a:ext cx="2961202" cy="1787883"/>
          </a:xfrm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                                          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02FD7C21-5A50-8A40-8F78-5EC167E0848A}"/>
              </a:ext>
            </a:extLst>
          </p:cNvPr>
          <p:cNvSpPr txBox="1"/>
          <p:nvPr/>
        </p:nvSpPr>
        <p:spPr>
          <a:xfrm>
            <a:off x="5934808" y="2004647"/>
            <a:ext cx="3348994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chemeClr val="accent5">
                  <a:lumMod val="75000"/>
                </a:schemeClr>
              </a:buClr>
            </a:pPr>
            <a:r>
              <a:rPr lang="nl-NL" sz="1350" dirty="0">
                <a:latin typeface="Tajawal" pitchFamily="2" charset="-78"/>
                <a:cs typeface="Tajawal" pitchFamily="2" charset="-78"/>
              </a:rPr>
              <a:t>Overactief emotiegebied</a:t>
            </a:r>
          </a:p>
          <a:p>
            <a:pPr>
              <a:buClr>
                <a:schemeClr val="accent5">
                  <a:lumMod val="75000"/>
                </a:schemeClr>
              </a:buClr>
            </a:pPr>
            <a:endParaRPr lang="nl-NL" sz="1350" dirty="0">
              <a:latin typeface="Tajawal" pitchFamily="2" charset="-78"/>
              <a:cs typeface="Tajawal" pitchFamily="2" charset="-78"/>
            </a:endParaRPr>
          </a:p>
          <a:p>
            <a:pPr>
              <a:buClr>
                <a:schemeClr val="accent5">
                  <a:lumMod val="75000"/>
                </a:schemeClr>
              </a:buClr>
            </a:pPr>
            <a:r>
              <a:rPr lang="nl-NL" sz="1350" dirty="0">
                <a:latin typeface="Tajawal" pitchFamily="2" charset="-78"/>
                <a:cs typeface="Tajawal" pitchFamily="2" charset="-78"/>
              </a:rPr>
              <a:t>Overactief beloningsgebied</a:t>
            </a:r>
          </a:p>
          <a:p>
            <a:pPr>
              <a:buClr>
                <a:schemeClr val="accent5">
                  <a:lumMod val="75000"/>
                </a:schemeClr>
              </a:buClr>
            </a:pPr>
            <a:endParaRPr lang="nl-NL" sz="1350" dirty="0">
              <a:solidFill>
                <a:schemeClr val="accent3">
                  <a:lumMod val="75000"/>
                </a:schemeClr>
              </a:solidFill>
              <a:latin typeface="Tajawal" pitchFamily="2" charset="-78"/>
              <a:cs typeface="Tajawal" pitchFamily="2" charset="-78"/>
            </a:endParaRPr>
          </a:p>
          <a:p>
            <a:pPr>
              <a:buClr>
                <a:schemeClr val="accent5">
                  <a:lumMod val="75000"/>
                </a:schemeClr>
              </a:buClr>
            </a:pPr>
            <a:r>
              <a:rPr lang="nl-NL" sz="1350" dirty="0">
                <a:solidFill>
                  <a:srgbClr val="000000"/>
                </a:solidFill>
                <a:latin typeface="Tajawal" pitchFamily="2" charset="-78"/>
                <a:cs typeface="Tajawal" pitchFamily="2" charset="-78"/>
              </a:rPr>
              <a:t>Selectief functionerende prefrontale cortex</a:t>
            </a:r>
          </a:p>
          <a:p>
            <a:endParaRPr lang="nl-NL" sz="1350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C517E45D-8730-6049-A35E-F3370E9215BF}"/>
              </a:ext>
            </a:extLst>
          </p:cNvPr>
          <p:cNvSpPr txBox="1"/>
          <p:nvPr/>
        </p:nvSpPr>
        <p:spPr>
          <a:xfrm>
            <a:off x="5934808" y="3732334"/>
            <a:ext cx="270363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500" b="1" dirty="0">
                <a:solidFill>
                  <a:schemeClr val="accent5">
                    <a:lumMod val="50000"/>
                  </a:schemeClr>
                </a:solidFill>
                <a:latin typeface="Tajawal" pitchFamily="2" charset="-78"/>
                <a:cs typeface="Tajawal" pitchFamily="2" charset="-78"/>
              </a:rPr>
              <a:t>Pubers hebben moeite met:</a:t>
            </a:r>
            <a:endParaRPr lang="nl-NL" sz="15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8CC1F463-8977-404B-B12F-B51B45BC0306}"/>
              </a:ext>
            </a:extLst>
          </p:cNvPr>
          <p:cNvSpPr txBox="1"/>
          <p:nvPr/>
        </p:nvSpPr>
        <p:spPr>
          <a:xfrm>
            <a:off x="6066693" y="4246685"/>
            <a:ext cx="1947969" cy="15465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Char char="•"/>
            </a:pPr>
            <a:r>
              <a:rPr lang="nl-NL" sz="1350" dirty="0">
                <a:latin typeface="Tajawal" pitchFamily="2" charset="-78"/>
                <a:cs typeface="Tajawal" pitchFamily="2" charset="-78"/>
              </a:rPr>
              <a:t>Plannen en organiseren</a:t>
            </a:r>
          </a:p>
          <a:p>
            <a:pPr>
              <a:buFontTx/>
              <a:buChar char="•"/>
            </a:pPr>
            <a:r>
              <a:rPr lang="nl-NL" sz="1350" dirty="0">
                <a:latin typeface="Tajawal" pitchFamily="2" charset="-78"/>
                <a:cs typeface="Tajawal" pitchFamily="2" charset="-78"/>
              </a:rPr>
              <a:t>Inleven </a:t>
            </a:r>
          </a:p>
          <a:p>
            <a:pPr>
              <a:buFontTx/>
              <a:buChar char="•"/>
            </a:pPr>
            <a:r>
              <a:rPr lang="nl-NL" sz="1350" dirty="0">
                <a:latin typeface="Tajawal" pitchFamily="2" charset="-78"/>
                <a:cs typeface="Tajawal" pitchFamily="2" charset="-78"/>
              </a:rPr>
              <a:t>Consequenties overzien</a:t>
            </a:r>
          </a:p>
          <a:p>
            <a:pPr>
              <a:buFontTx/>
              <a:buChar char="•"/>
            </a:pPr>
            <a:r>
              <a:rPr lang="nl-NL" sz="1350" dirty="0">
                <a:latin typeface="Tajawal" pitchFamily="2" charset="-78"/>
                <a:cs typeface="Tajawal" pitchFamily="2" charset="-78"/>
              </a:rPr>
              <a:t>Lange termijnplanning</a:t>
            </a:r>
          </a:p>
          <a:p>
            <a:pPr>
              <a:buFontTx/>
              <a:buChar char="•"/>
            </a:pPr>
            <a:r>
              <a:rPr lang="nl-NL" sz="1350" dirty="0">
                <a:latin typeface="Tajawal" pitchFamily="2" charset="-78"/>
                <a:cs typeface="Tajawal" pitchFamily="2" charset="-78"/>
              </a:rPr>
              <a:t>Prioriteiten stellen</a:t>
            </a:r>
          </a:p>
          <a:p>
            <a:pPr>
              <a:buFontTx/>
              <a:buChar char="•"/>
            </a:pPr>
            <a:r>
              <a:rPr lang="nl-NL" sz="1350" dirty="0">
                <a:latin typeface="Tajawal" pitchFamily="2" charset="-78"/>
                <a:cs typeface="Tajawal" pitchFamily="2" charset="-78"/>
              </a:rPr>
              <a:t>Impulsbeheersing</a:t>
            </a:r>
          </a:p>
          <a:p>
            <a:endParaRPr lang="nl-NL" sz="1350" dirty="0"/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3B228AA5-753D-C446-9583-27F873A631E1}"/>
              </a:ext>
            </a:extLst>
          </p:cNvPr>
          <p:cNvSpPr txBox="1"/>
          <p:nvPr/>
        </p:nvSpPr>
        <p:spPr>
          <a:xfrm>
            <a:off x="5947997" y="1754066"/>
            <a:ext cx="101021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500" b="1" dirty="0">
                <a:solidFill>
                  <a:schemeClr val="accent5">
                    <a:lumMod val="50000"/>
                  </a:schemeClr>
                </a:solidFill>
                <a:latin typeface="Tajawal" pitchFamily="2" charset="-78"/>
                <a:cs typeface="Tajawal" pitchFamily="2" charset="-78"/>
              </a:rPr>
              <a:t>Gevolgen: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77631B21-BC71-3544-8FD2-3D6D48284338}"/>
              </a:ext>
            </a:extLst>
          </p:cNvPr>
          <p:cNvSpPr txBox="1"/>
          <p:nvPr/>
        </p:nvSpPr>
        <p:spPr>
          <a:xfrm>
            <a:off x="2466242" y="1345224"/>
            <a:ext cx="283551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chemeClr val="accent5">
                    <a:lumMod val="50000"/>
                  </a:schemeClr>
                </a:solidFill>
                <a:latin typeface="Tajawal" pitchFamily="2" charset="-78"/>
                <a:cs typeface="Tajawal" pitchFamily="2" charset="-78"/>
              </a:rPr>
              <a:t>      </a:t>
            </a:r>
            <a:r>
              <a:rPr lang="nl-NL" sz="2700" dirty="0">
                <a:solidFill>
                  <a:schemeClr val="accent5">
                    <a:lumMod val="50000"/>
                  </a:schemeClr>
                </a:solidFill>
                <a:latin typeface="Tajawal" pitchFamily="2" charset="-78"/>
                <a:cs typeface="Tajawal" pitchFamily="2" charset="-78"/>
              </a:rPr>
              <a:t>Het puberbrein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3BF9885-0A74-CF42-9BDA-792D0C0CF9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6961" y="6406198"/>
            <a:ext cx="842963" cy="421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4838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 descr="foto lastige communicatie.png">
            <a:extLst>
              <a:ext uri="{FF2B5EF4-FFF2-40B4-BE49-F238E27FC236}">
                <a16:creationId xmlns:a16="http://schemas.microsoft.com/office/drawing/2014/main" id="{69A04255-35E7-9242-9919-D1882B410F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2500" r="2500" b="-1"/>
          <a:stretch/>
        </p:blipFill>
        <p:spPr>
          <a:xfrm>
            <a:off x="20" y="10"/>
            <a:ext cx="9143979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941832"/>
            <a:ext cx="7879842" cy="2057400"/>
          </a:xfrm>
        </p:spPr>
        <p:txBody>
          <a:bodyPr anchor="b">
            <a:normAutofit/>
          </a:bodyPr>
          <a:lstStyle/>
          <a:p>
            <a:pPr>
              <a:defRPr/>
            </a:pPr>
            <a:r>
              <a:rPr lang="en-US" b="1" dirty="0" err="1">
                <a:latin typeface="Trebuchet MS"/>
                <a:cs typeface="Trebuchet MS"/>
              </a:rPr>
              <a:t>Onplezierige</a:t>
            </a:r>
            <a:r>
              <a:rPr lang="en-US" b="1" dirty="0">
                <a:latin typeface="Trebuchet MS"/>
                <a:cs typeface="Trebuchet MS"/>
              </a:rPr>
              <a:t> </a:t>
            </a:r>
            <a:r>
              <a:rPr lang="en-US" b="1" dirty="0" err="1">
                <a:latin typeface="Trebuchet MS"/>
                <a:cs typeface="Trebuchet MS"/>
              </a:rPr>
              <a:t>gesprekken</a:t>
            </a:r>
            <a:r>
              <a:rPr lang="en-US" b="1" dirty="0">
                <a:latin typeface="Trebuchet MS"/>
                <a:cs typeface="Trebuchet MS"/>
              </a:rPr>
              <a:t> met je </a:t>
            </a:r>
            <a:r>
              <a:rPr lang="en-US" b="1" dirty="0" err="1">
                <a:latin typeface="Trebuchet MS"/>
                <a:cs typeface="Trebuchet MS"/>
              </a:rPr>
              <a:t>puber</a:t>
            </a:r>
            <a:r>
              <a:rPr lang="en-US" b="1" dirty="0">
                <a:latin typeface="Trebuchet MS"/>
                <a:cs typeface="Trebuchet MS"/>
              </a:rPr>
              <a:t> </a:t>
            </a:r>
            <a:r>
              <a:rPr lang="en-US" b="1" dirty="0" err="1">
                <a:latin typeface="Trebuchet MS"/>
                <a:cs typeface="Trebuchet MS"/>
              </a:rPr>
              <a:t>ontstaan</a:t>
            </a:r>
            <a:r>
              <a:rPr lang="en-US" b="1" dirty="0">
                <a:latin typeface="Trebuchet MS"/>
                <a:cs typeface="Trebuchet MS"/>
              </a:rPr>
              <a:t> door …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630936" y="3502152"/>
            <a:ext cx="7879842" cy="2670048"/>
          </a:xfrm>
        </p:spPr>
        <p:txBody>
          <a:bodyPr>
            <a:normAutofit/>
          </a:bodyPr>
          <a:lstStyle/>
          <a:p>
            <a:pPr>
              <a:buClr>
                <a:schemeClr val="accent5">
                  <a:lumMod val="75000"/>
                </a:schemeClr>
              </a:buClr>
            </a:pPr>
            <a:r>
              <a:rPr lang="nl-NL" sz="1700">
                <a:latin typeface="Trebuchet MS"/>
                <a:ea typeface="ＭＳ Ｐゴシック" charset="0"/>
                <a:cs typeface="Trebuchet MS"/>
              </a:rPr>
              <a:t>Wanneer je je tiener iets vraagt te doen waar hij of zij geen zin in heeft;</a:t>
            </a:r>
          </a:p>
          <a:p>
            <a:pPr>
              <a:buClr>
                <a:schemeClr val="accent5">
                  <a:lumMod val="75000"/>
                </a:schemeClr>
              </a:buClr>
            </a:pPr>
            <a:r>
              <a:rPr lang="nl-NL" sz="1700">
                <a:latin typeface="Trebuchet MS"/>
                <a:ea typeface="ＭＳ Ｐゴシック" charset="0"/>
                <a:cs typeface="Trebuchet MS"/>
              </a:rPr>
              <a:t>Wanneer je een ‘nee’ verkoopt;</a:t>
            </a:r>
          </a:p>
          <a:p>
            <a:pPr>
              <a:buClr>
                <a:schemeClr val="accent5">
                  <a:lumMod val="75000"/>
                </a:schemeClr>
              </a:buClr>
            </a:pPr>
            <a:r>
              <a:rPr lang="nl-NL" sz="1700">
                <a:latin typeface="Trebuchet MS"/>
                <a:ea typeface="ＭＳ Ｐゴシック" charset="0"/>
                <a:cs typeface="Trebuchet MS"/>
              </a:rPr>
              <a:t>Als je je zoon of dochter bekritiseert.</a:t>
            </a:r>
          </a:p>
        </p:txBody>
      </p:sp>
    </p:spTree>
    <p:extLst>
      <p:ext uri="{BB962C8B-B14F-4D97-AF65-F5344CB8AC3E}">
        <p14:creationId xmlns:p14="http://schemas.microsoft.com/office/powerpoint/2010/main" val="30439051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</TotalTime>
  <Words>713</Words>
  <Application>Microsoft Macintosh PowerPoint</Application>
  <PresentationFormat>Diavoorstelling (4:3)</PresentationFormat>
  <Paragraphs>157</Paragraphs>
  <Slides>27</Slides>
  <Notes>11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11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27</vt:i4>
      </vt:variant>
    </vt:vector>
  </HeadingPairs>
  <TitlesOfParts>
    <vt:vector size="39" baseType="lpstr">
      <vt:lpstr>Abadi MT Condensed Extra Bold</vt:lpstr>
      <vt:lpstr>American Typewriter</vt:lpstr>
      <vt:lpstr>Apple Color Emoji</vt:lpstr>
      <vt:lpstr>Arial</vt:lpstr>
      <vt:lpstr>Arial Rounded MT Bold</vt:lpstr>
      <vt:lpstr>Braggadocio</vt:lpstr>
      <vt:lpstr>Calibri</vt:lpstr>
      <vt:lpstr>Century Gothic</vt:lpstr>
      <vt:lpstr>Helvetica</vt:lpstr>
      <vt:lpstr>Tajawal</vt:lpstr>
      <vt:lpstr>Trebuchet MS</vt:lpstr>
      <vt:lpstr>Office Theme</vt:lpstr>
      <vt:lpstr>   Pubers … Tips &amp; tricks voor ouders </vt:lpstr>
      <vt:lpstr>Je weet dat je een puber in huis hebt als …</vt:lpstr>
      <vt:lpstr>PowerPoint-presentatie</vt:lpstr>
      <vt:lpstr>Puberteit en adolescentie</vt:lpstr>
      <vt:lpstr>Overgangsfase</vt:lpstr>
      <vt:lpstr>Ontwikkelingstaken van een puber</vt:lpstr>
      <vt:lpstr>Fase tussen de 12-16 jaar</vt:lpstr>
      <vt:lpstr>                                          </vt:lpstr>
      <vt:lpstr>Onplezierige gesprekken met je puber ontstaan door …</vt:lpstr>
      <vt:lpstr>Gedrag lokt emotie uit</vt:lpstr>
      <vt:lpstr>Anders kijken: </vt:lpstr>
      <vt:lpstr>PowerPoint-presentatie</vt:lpstr>
      <vt:lpstr>Luisteren met hart en hoofd</vt:lpstr>
      <vt:lpstr> Grenzen aangeven</vt:lpstr>
      <vt:lpstr>Verplaatsen in de belevingswereld </vt:lpstr>
      <vt:lpstr>Pubers in Corona tijd</vt:lpstr>
      <vt:lpstr>Corona raakt je kind in zijn basisbehoeften</vt:lpstr>
      <vt:lpstr>   Want wat wil het puberbrein?</vt:lpstr>
      <vt:lpstr>PowerPoint-presentatie</vt:lpstr>
      <vt:lpstr>Wat kan je als ouder doen?</vt:lpstr>
      <vt:lpstr>                             Ga in gesprek</vt:lpstr>
      <vt:lpstr>Het is een lastige tijd voor iedereen dus … </vt:lpstr>
      <vt:lpstr>Hoe help je je puber concreet?</vt:lpstr>
      <vt:lpstr>Geef ruimte om glorieus te falen!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Ingrid | Style School ByDanie</dc:creator>
  <cp:lastModifiedBy>Ingrid | Style School ByDanie</cp:lastModifiedBy>
  <cp:revision>8</cp:revision>
  <dcterms:created xsi:type="dcterms:W3CDTF">2020-12-08T11:25:58Z</dcterms:created>
  <dcterms:modified xsi:type="dcterms:W3CDTF">2021-11-24T18:28:24Z</dcterms:modified>
</cp:coreProperties>
</file>