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6"/>
  </p:notesMasterIdLst>
  <p:sldIdLst>
    <p:sldId id="9576" r:id="rId2"/>
    <p:sldId id="9562" r:id="rId3"/>
    <p:sldId id="9628" r:id="rId4"/>
    <p:sldId id="9591" r:id="rId5"/>
    <p:sldId id="9594" r:id="rId6"/>
    <p:sldId id="9595" r:id="rId7"/>
    <p:sldId id="9596" r:id="rId8"/>
    <p:sldId id="9597" r:id="rId9"/>
    <p:sldId id="9598" r:id="rId10"/>
    <p:sldId id="9599" r:id="rId11"/>
    <p:sldId id="9600" r:id="rId12"/>
    <p:sldId id="9601" r:id="rId13"/>
    <p:sldId id="9603" r:id="rId14"/>
    <p:sldId id="962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80072"/>
  </p:normalViewPr>
  <p:slideViewPr>
    <p:cSldViewPr snapToGrid="0">
      <p:cViewPr varScale="1">
        <p:scale>
          <a:sx n="115" d="100"/>
          <a:sy n="115" d="100"/>
        </p:scale>
        <p:origin x="96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597B-B876-486C-A4DB-8D8ED9FCCC3F}" type="datetimeFigureOut">
              <a:rPr lang="nl-NL" smtClean="0"/>
              <a:t>05-07-2021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D211-288A-4064-853D-F8D7331A8C0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829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"/>
          </a:p>
        </p:txBody>
      </p:sp>
    </p:spTree>
    <p:extLst>
      <p:ext uri="{BB962C8B-B14F-4D97-AF65-F5344CB8AC3E}">
        <p14:creationId xmlns:p14="http://schemas.microsoft.com/office/powerpoint/2010/main" val="1485336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5263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2978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2763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"/>
          </a:p>
        </p:txBody>
      </p:sp>
    </p:spTree>
    <p:extLst>
      <p:ext uri="{BB962C8B-B14F-4D97-AF65-F5344CB8AC3E}">
        <p14:creationId xmlns:p14="http://schemas.microsoft.com/office/powerpoint/2010/main" val="1226222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2254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663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4087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5323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8437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6573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200" dirty="0">
                <a:solidFill>
                  <a:srgbClr val="0070C0"/>
                </a:solidFill>
              </a:rPr>
              <a:t>FYSIEKE GEZONDHEID</a:t>
            </a:r>
          </a:p>
          <a:p>
            <a:pPr marL="0" indent="0">
              <a:buNone/>
            </a:pPr>
            <a:r>
              <a:rPr lang="nl-NL" sz="1200" dirty="0">
                <a:solidFill>
                  <a:srgbClr val="0070C0"/>
                </a:solidFill>
              </a:rPr>
              <a:t>30% (veel) slechter – 70 % onveranderd of verbeterd</a:t>
            </a: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srgbClr val="0070C0"/>
              </a:solidFill>
            </a:endParaRP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srgbClr val="0070C0"/>
              </a:solidFill>
            </a:endParaRP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r>
              <a:rPr lang="en-US" sz="1200" dirty="0">
                <a:solidFill>
                  <a:srgbClr val="0070C0"/>
                </a:solidFill>
              </a:rPr>
              <a:t>1/3 LEERLINGEN HEEFT ISSUES MET CONDITIE, SLAPEN EN GEWICHT</a:t>
            </a: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srgbClr val="0070C0"/>
              </a:solidFill>
            </a:endParaRP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r>
              <a:rPr lang="en-US" sz="1200" dirty="0">
                <a:solidFill>
                  <a:srgbClr val="0070C0"/>
                </a:solidFill>
              </a:rPr>
              <a:t>20% LEERLINGEN ZEGT DAT FYSIEKE GEZONDHEID VERBETERD IS </a:t>
            </a: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srgbClr val="0070C0"/>
              </a:solidFill>
            </a:endParaRPr>
          </a:p>
          <a:p>
            <a:pPr marL="57150" defTabSz="914400">
              <a:lnSpc>
                <a:spcPct val="90000"/>
              </a:lnSpc>
              <a:spcAft>
                <a:spcPts val="600"/>
              </a:spcAft>
            </a:pPr>
            <a:r>
              <a:rPr lang="en-US" sz="1200" dirty="0">
                <a:solidFill>
                  <a:srgbClr val="0070C0"/>
                </a:solidFill>
              </a:rPr>
              <a:t>OUDERS ZIEN EIGENLIJK WEINIG VERANDERING IN FYSIEKE GEZONDHEID VAN HUN KIND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ED211-288A-4064-853D-F8D7331A8C0A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865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C4A7-8F0F-4F57-9352-9C3D27D373A6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7" name="Afbeelding 1">
            <a:extLst>
              <a:ext uri="{FF2B5EF4-FFF2-40B4-BE49-F238E27FC236}">
                <a16:creationId xmlns:a16="http://schemas.microsoft.com/office/drawing/2014/main" id="{8D07F70C-AA28-BA42-B7F9-880406BD7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36525"/>
            <a:ext cx="1035136" cy="5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6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0E42-719D-4514-9AC3-B98B36D89B71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356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6824-4D9A-4CA5-8C99-7A292016D56C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948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BE75F-CDC4-4F63-9277-0D89A49C4916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7" name="Afbeelding 1">
            <a:extLst>
              <a:ext uri="{FF2B5EF4-FFF2-40B4-BE49-F238E27FC236}">
                <a16:creationId xmlns:a16="http://schemas.microsoft.com/office/drawing/2014/main" id="{2AEEBAF7-E8CD-364E-AAF3-9FF85A7CBE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36525"/>
            <a:ext cx="1035136" cy="5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5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A8D9-6E01-4D47-9E7B-6B73CE5814C0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023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0AA0-8A2E-4A4B-AD22-8FBA6B436390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192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BAF0-3F60-4254-8D70-86C438FF1542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48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60A94-A6A4-4B4D-A885-A84FEC08FBBA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325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648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FA0F-2D65-4E28-A6B8-C3DBDAFD65EB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908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D069-3EF3-4A73-831D-65B60BB54A44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856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DEFE-1AB0-4924-A194-836C992EB93B}" type="datetime1">
              <a:rPr lang="nl-NL" smtClean="0"/>
              <a:t>05-07-2021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BF1D7-ACEE-4B4A-B8D2-2A7DB378468F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7" name="Afbeelding 1">
            <a:extLst>
              <a:ext uri="{FF2B5EF4-FFF2-40B4-BE49-F238E27FC236}">
                <a16:creationId xmlns:a16="http://schemas.microsoft.com/office/drawing/2014/main" id="{70002E5E-897A-924E-87E7-3BB7B10CA35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36525"/>
            <a:ext cx="1035136" cy="56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FCF4A3-DEB1-1C46-8821-C3DC8686D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74BF1D7-ACEE-4B4A-B8D2-2A7DB378468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Tijdelijke aanduiding voor inhoud 7" descr="Vrienden die naar een digitaal apparaat kijken">
            <a:extLst>
              <a:ext uri="{FF2B5EF4-FFF2-40B4-BE49-F238E27FC236}">
                <a16:creationId xmlns:a16="http://schemas.microsoft.com/office/drawing/2014/main" id="{DA5548EE-E2F0-E74C-9F1F-2535284AB4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2" r="2682"/>
          <a:stretch/>
        </p:blipFill>
        <p:spPr>
          <a:xfrm>
            <a:off x="0" y="-154439"/>
            <a:ext cx="12191980" cy="6856718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E61EBB-FE31-F34C-A2E8-16710A8E2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67" y="1415078"/>
            <a:ext cx="8901404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nl-NL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l-NL" sz="4000" b="1" dirty="0">
                <a:solidFill>
                  <a:schemeClr val="bg1"/>
                </a:solidFill>
              </a:rPr>
              <a:t>WELBEVINDEN </a:t>
            </a:r>
          </a:p>
          <a:p>
            <a:pPr marL="0" indent="0" algn="ctr">
              <a:buNone/>
            </a:pPr>
            <a:r>
              <a:rPr lang="nl-NL" sz="4000" b="1" dirty="0">
                <a:solidFill>
                  <a:schemeClr val="bg1"/>
                </a:solidFill>
              </a:rPr>
              <a:t>LEERLINGEN KENNEMER LYCEUM</a:t>
            </a:r>
          </a:p>
          <a:p>
            <a:pPr marL="0" indent="0" algn="ctr">
              <a:buNone/>
            </a:pPr>
            <a:endParaRPr lang="nl-NL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l-NL" sz="4000" b="1" dirty="0">
                <a:solidFill>
                  <a:schemeClr val="bg1"/>
                </a:solidFill>
              </a:rPr>
              <a:t>IN GESPREK </a:t>
            </a:r>
          </a:p>
          <a:p>
            <a:pPr marL="0" indent="0" algn="ctr">
              <a:buNone/>
            </a:pPr>
            <a:r>
              <a:rPr lang="nl-NL" sz="4000" b="1" dirty="0">
                <a:solidFill>
                  <a:schemeClr val="bg1"/>
                </a:solidFill>
              </a:rPr>
              <a:t>MET LEERLINGEN EN OUDERS</a:t>
            </a:r>
          </a:p>
          <a:p>
            <a:pPr marL="0" indent="0" algn="ctr">
              <a:buNone/>
            </a:pPr>
            <a:endParaRPr lang="nl-NL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nl-NL" sz="4000" b="1" dirty="0">
                <a:solidFill>
                  <a:schemeClr val="bg1"/>
                </a:solidFill>
              </a:rPr>
              <a:t>juni- juli 2021</a:t>
            </a:r>
          </a:p>
        </p:txBody>
      </p:sp>
    </p:spTree>
    <p:extLst>
      <p:ext uri="{BB962C8B-B14F-4D97-AF65-F5344CB8AC3E}">
        <p14:creationId xmlns:p14="http://schemas.microsoft.com/office/powerpoint/2010/main" val="748504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6E2689EC-38A0-4017-A270-0ABA5973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 sz="1000" smtClean="0"/>
              <a:pPr defTabSz="914400">
                <a:spcAft>
                  <a:spcPts val="600"/>
                </a:spcAft>
              </a:pPr>
              <a:t>10</a:t>
            </a:fld>
            <a:endParaRPr lang="en-US" sz="1000" dirty="0"/>
          </a:p>
        </p:txBody>
      </p:sp>
      <p:sp>
        <p:nvSpPr>
          <p:cNvPr id="24" name="Tekstvak 2">
            <a:extLst>
              <a:ext uri="{FF2B5EF4-FFF2-40B4-BE49-F238E27FC236}">
                <a16:creationId xmlns:a16="http://schemas.microsoft.com/office/drawing/2014/main" id="{58091221-0863-BA40-9BF4-3A0F6A50F1B9}"/>
              </a:ext>
            </a:extLst>
          </p:cNvPr>
          <p:cNvSpPr txBox="1"/>
          <p:nvPr/>
        </p:nvSpPr>
        <p:spPr>
          <a:xfrm>
            <a:off x="527381" y="240002"/>
            <a:ext cx="1017713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300" b="1" dirty="0">
                <a:solidFill>
                  <a:schemeClr val="accent1"/>
                </a:solidFill>
                <a:latin typeface="+mj-lt"/>
              </a:rPr>
              <a:t>KLEIN DEEL ZEGT VOORAL MINDER FIT TE ZIJN</a:t>
            </a:r>
          </a:p>
          <a:p>
            <a:r>
              <a:rPr lang="en-AU" sz="2200" dirty="0">
                <a:solidFill>
                  <a:schemeClr val="bg2">
                    <a:lumMod val="75000"/>
                  </a:schemeClr>
                </a:solidFill>
              </a:rPr>
              <a:t>20% </a:t>
            </a:r>
            <a:r>
              <a:rPr lang="en-AU" sz="2200" dirty="0" err="1">
                <a:solidFill>
                  <a:schemeClr val="bg2">
                    <a:lumMod val="75000"/>
                  </a:schemeClr>
                </a:solidFill>
              </a:rPr>
              <a:t>leerlingen</a:t>
            </a:r>
            <a:r>
              <a:rPr lang="en-AU" sz="22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AU" sz="2200" dirty="0" err="1">
                <a:solidFill>
                  <a:schemeClr val="bg2">
                    <a:lumMod val="75000"/>
                  </a:schemeClr>
                </a:solidFill>
              </a:rPr>
              <a:t>ziet</a:t>
            </a:r>
            <a:r>
              <a:rPr lang="en-AU" sz="22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AU" sz="2200" dirty="0" err="1">
                <a:solidFill>
                  <a:schemeClr val="bg2">
                    <a:lumMod val="75000"/>
                  </a:schemeClr>
                </a:solidFill>
              </a:rPr>
              <a:t>gezondheid</a:t>
            </a:r>
            <a:r>
              <a:rPr lang="en-AU" sz="22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AU" sz="2200" dirty="0" err="1">
                <a:solidFill>
                  <a:schemeClr val="bg2">
                    <a:lumMod val="75000"/>
                  </a:schemeClr>
                </a:solidFill>
              </a:rPr>
              <a:t>verbeterd</a:t>
            </a:r>
            <a:endParaRPr lang="en-AU" sz="2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B39E29E2-06F3-AE47-BE3F-7C9FD0664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18" y="1253360"/>
            <a:ext cx="5837948" cy="2190362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3B581D3-1C18-124A-B950-09C7358FE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412" y="3583638"/>
            <a:ext cx="10425823" cy="2636187"/>
          </a:xfrm>
          <a:prstGeom prst="rect">
            <a:avLst/>
          </a:prstGeom>
        </p:spPr>
      </p:pic>
      <p:sp>
        <p:nvSpPr>
          <p:cNvPr id="10" name="Pijl: omlaag 9">
            <a:extLst>
              <a:ext uri="{FF2B5EF4-FFF2-40B4-BE49-F238E27FC236}">
                <a16:creationId xmlns:a16="http://schemas.microsoft.com/office/drawing/2014/main" id="{018BB8B2-D258-4733-B8D0-0550EE67B69D}"/>
              </a:ext>
            </a:extLst>
          </p:cNvPr>
          <p:cNvSpPr/>
          <p:nvPr/>
        </p:nvSpPr>
        <p:spPr>
          <a:xfrm>
            <a:off x="2534613" y="2585884"/>
            <a:ext cx="555585" cy="1292649"/>
          </a:xfrm>
          <a:prstGeom prst="downArrow">
            <a:avLst/>
          </a:prstGeom>
          <a:solidFill>
            <a:srgbClr val="FFCC99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741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6E2689EC-38A0-4017-A270-0ABA5973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 sz="1000" smtClean="0"/>
              <a:pPr defTabSz="914400">
                <a:spcAft>
                  <a:spcPts val="600"/>
                </a:spcAft>
              </a:pPr>
              <a:t>11</a:t>
            </a:fld>
            <a:endParaRPr lang="en-US" sz="1000" dirty="0"/>
          </a:p>
        </p:txBody>
      </p:sp>
      <p:sp>
        <p:nvSpPr>
          <p:cNvPr id="24" name="Tekstvak 2">
            <a:extLst>
              <a:ext uri="{FF2B5EF4-FFF2-40B4-BE49-F238E27FC236}">
                <a16:creationId xmlns:a16="http://schemas.microsoft.com/office/drawing/2014/main" id="{58091221-0863-BA40-9BF4-3A0F6A50F1B9}"/>
              </a:ext>
            </a:extLst>
          </p:cNvPr>
          <p:cNvSpPr txBox="1"/>
          <p:nvPr/>
        </p:nvSpPr>
        <p:spPr>
          <a:xfrm>
            <a:off x="527381" y="240002"/>
            <a:ext cx="11407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b="1" dirty="0">
                <a:solidFill>
                  <a:srgbClr val="0070C0"/>
                </a:solidFill>
                <a:latin typeface="+mj-lt"/>
              </a:rPr>
              <a:t>VEEL LEERLINGEN ZIJN ONGELUKKIGER GEWORDEN</a:t>
            </a:r>
          </a:p>
          <a:p>
            <a:endParaRPr lang="en-AU" sz="3000" b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F2DCA257-77FB-7C45-A9E5-A62DDADFF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55" y="1233532"/>
            <a:ext cx="5513245" cy="2111084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9A99A113-5445-5C43-89FD-E36D2F186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875" y="3594634"/>
            <a:ext cx="7503582" cy="3023364"/>
          </a:xfrm>
          <a:prstGeom prst="rect">
            <a:avLst/>
          </a:prstGeom>
        </p:spPr>
      </p:pic>
      <p:sp>
        <p:nvSpPr>
          <p:cNvPr id="10" name="Pijl: omlaag 9">
            <a:extLst>
              <a:ext uri="{FF2B5EF4-FFF2-40B4-BE49-F238E27FC236}">
                <a16:creationId xmlns:a16="http://schemas.microsoft.com/office/drawing/2014/main" id="{D3871E8D-7866-4987-8352-6840B8EBD13F}"/>
              </a:ext>
            </a:extLst>
          </p:cNvPr>
          <p:cNvSpPr/>
          <p:nvPr/>
        </p:nvSpPr>
        <p:spPr>
          <a:xfrm>
            <a:off x="2406795" y="2487564"/>
            <a:ext cx="555585" cy="1292649"/>
          </a:xfrm>
          <a:prstGeom prst="downArrow">
            <a:avLst/>
          </a:prstGeom>
          <a:solidFill>
            <a:srgbClr val="FFCC99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5DF555F-1D57-3645-8364-CCE2D0CCF17A}"/>
              </a:ext>
            </a:extLst>
          </p:cNvPr>
          <p:cNvSpPr txBox="1"/>
          <p:nvPr/>
        </p:nvSpPr>
        <p:spPr>
          <a:xfrm>
            <a:off x="6490010" y="1217836"/>
            <a:ext cx="5444690" cy="1600438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i="1" dirty="0">
                <a:solidFill>
                  <a:srgbClr val="0070C0"/>
                </a:solidFill>
              </a:rPr>
              <a:t>Opmerking - te weinig leuke dingen in vooruitzicht, stress vanwege </a:t>
            </a:r>
          </a:p>
          <a:p>
            <a:r>
              <a:rPr lang="nl-NL" sz="1400" i="1" dirty="0">
                <a:solidFill>
                  <a:srgbClr val="0070C0"/>
                </a:solidFill>
              </a:rPr>
              <a:t>schoolresultaten, eenzaamheid en verveling</a:t>
            </a:r>
          </a:p>
          <a:p>
            <a:r>
              <a:rPr lang="nl-NL" sz="1400" i="1" dirty="0">
                <a:solidFill>
                  <a:srgbClr val="0070C0"/>
                </a:solidFill>
              </a:rPr>
              <a:t>zijn issues die waarschijnlijk meer speelden door Corona dan voorgaande jaren. </a:t>
            </a:r>
          </a:p>
          <a:p>
            <a:endParaRPr lang="nl-NL" sz="1400" i="1" dirty="0">
              <a:solidFill>
                <a:srgbClr val="0070C0"/>
              </a:solidFill>
            </a:endParaRPr>
          </a:p>
          <a:p>
            <a:r>
              <a:rPr lang="nl-NL" sz="1400" i="1" dirty="0">
                <a:solidFill>
                  <a:srgbClr val="0070C0"/>
                </a:solidFill>
              </a:rPr>
              <a:t>Opmerking- ouders zijn minder negatief over dit aspect bij (hun) kinderen dan leerlingen zelf</a:t>
            </a:r>
          </a:p>
        </p:txBody>
      </p:sp>
    </p:spTree>
    <p:extLst>
      <p:ext uri="{BB962C8B-B14F-4D97-AF65-F5344CB8AC3E}">
        <p14:creationId xmlns:p14="http://schemas.microsoft.com/office/powerpoint/2010/main" val="2419984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261F6932-F2F6-43BD-9868-B729D225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12</a:t>
            </a:fld>
            <a:endParaRPr lang="nl-NL" dirty="0"/>
          </a:p>
        </p:txBody>
      </p:sp>
      <p:sp>
        <p:nvSpPr>
          <p:cNvPr id="10" name="Tekstvak 2">
            <a:extLst>
              <a:ext uri="{FF2B5EF4-FFF2-40B4-BE49-F238E27FC236}">
                <a16:creationId xmlns:a16="http://schemas.microsoft.com/office/drawing/2014/main" id="{FC5AE390-CA9E-5947-A437-9B6F1BB0A464}"/>
              </a:ext>
            </a:extLst>
          </p:cNvPr>
          <p:cNvSpPr txBox="1"/>
          <p:nvPr/>
        </p:nvSpPr>
        <p:spPr>
          <a:xfrm>
            <a:off x="396052" y="136525"/>
            <a:ext cx="103047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  <a:latin typeface="+mj-lt"/>
              </a:rPr>
              <a:t>OUDERS GRAAG HULP BIJ SCHOOLPRESTATIES</a:t>
            </a:r>
          </a:p>
          <a:p>
            <a:r>
              <a:rPr lang="en-US" sz="2500" b="1" dirty="0">
                <a:solidFill>
                  <a:srgbClr val="0070C0"/>
                </a:solidFill>
                <a:latin typeface="+mj-lt"/>
              </a:rPr>
              <a:t>LEERLINGEN VRAGEN ACTIEF HULP BIJ WELBEVINDEN –WEL BUITEN SCHOOL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2187A5C-52DE-4CE7-B47F-2904C3D7D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38" y="1158515"/>
            <a:ext cx="5913633" cy="567586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1A5A83C-87A4-4889-99B6-763757466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4871" y="1409832"/>
            <a:ext cx="4206240" cy="12954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CF911B8-E2BD-4162-8EE8-217FC26869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4871" y="4168108"/>
            <a:ext cx="420624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94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10">
            <a:extLst>
              <a:ext uri="{FF2B5EF4-FFF2-40B4-BE49-F238E27FC236}">
                <a16:creationId xmlns:a16="http://schemas.microsoft.com/office/drawing/2014/main" id="{3E7AF6C3-B185-47A4-9C5F-17283C573966}"/>
              </a:ext>
            </a:extLst>
          </p:cNvPr>
          <p:cNvSpPr txBox="1"/>
          <p:nvPr/>
        </p:nvSpPr>
        <p:spPr>
          <a:xfrm>
            <a:off x="543048" y="1609795"/>
            <a:ext cx="6097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400" dirty="0">
                <a:solidFill>
                  <a:schemeClr val="accent5">
                    <a:lumMod val="75000"/>
                  </a:schemeClr>
                </a:solidFill>
              </a:rPr>
              <a:t>Welke </a:t>
            </a:r>
            <a:r>
              <a:rPr lang="nl-NL" sz="1400" b="1" dirty="0">
                <a:solidFill>
                  <a:schemeClr val="accent5">
                    <a:lumMod val="75000"/>
                  </a:schemeClr>
                </a:solidFill>
              </a:rPr>
              <a:t>ideeën</a:t>
            </a:r>
            <a:r>
              <a:rPr lang="nl-NL" sz="1400" dirty="0">
                <a:solidFill>
                  <a:schemeClr val="accent5">
                    <a:lumMod val="75000"/>
                  </a:schemeClr>
                </a:solidFill>
              </a:rPr>
              <a:t> van het Kennemer Lyceum kunnen ervoor zorgen dat het volgend schooljaar (vanaf augustus) </a:t>
            </a:r>
            <a:r>
              <a:rPr lang="nl-NL" sz="1400" b="1" dirty="0">
                <a:solidFill>
                  <a:schemeClr val="accent5">
                    <a:lumMod val="75000"/>
                  </a:schemeClr>
                </a:solidFill>
              </a:rPr>
              <a:t>leuk</a:t>
            </a:r>
            <a:r>
              <a:rPr lang="nl-NL" sz="1400" dirty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lang="nl-NL" sz="1400" b="1" dirty="0">
                <a:solidFill>
                  <a:schemeClr val="accent5">
                    <a:lumMod val="75000"/>
                  </a:schemeClr>
                </a:solidFill>
              </a:rPr>
              <a:t>succesvol</a:t>
            </a:r>
            <a:r>
              <a:rPr lang="nl-NL" sz="1400" dirty="0">
                <a:solidFill>
                  <a:schemeClr val="accent5">
                    <a:lumMod val="75000"/>
                  </a:schemeClr>
                </a:solidFill>
              </a:rPr>
              <a:t> wordt voor jou?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EF75F95-0FCF-48F0-9C4F-8B51CFF07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48" y="1871405"/>
            <a:ext cx="6440556" cy="3496302"/>
          </a:xfrm>
          <a:prstGeom prst="rect">
            <a:avLst/>
          </a:prstGeom>
        </p:spPr>
      </p:pic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306C57C4-FEC4-4646-9AC9-2860AFCBA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1D7-ACEE-4B4A-B8D2-2A7DB378468F}" type="slidenum">
              <a:rPr lang="nl-NL" smtClean="0"/>
              <a:t>13</a:t>
            </a:fld>
            <a:endParaRPr lang="nl-NL" dirty="0"/>
          </a:p>
        </p:txBody>
      </p:sp>
      <p:sp>
        <p:nvSpPr>
          <p:cNvPr id="15" name="Tekstvak 2">
            <a:extLst>
              <a:ext uri="{FF2B5EF4-FFF2-40B4-BE49-F238E27FC236}">
                <a16:creationId xmlns:a16="http://schemas.microsoft.com/office/drawing/2014/main" id="{CDCE1049-BBD3-1C4C-9DB3-262C650FDE8A}"/>
              </a:ext>
            </a:extLst>
          </p:cNvPr>
          <p:cNvSpPr txBox="1"/>
          <p:nvPr/>
        </p:nvSpPr>
        <p:spPr>
          <a:xfrm>
            <a:off x="527381" y="240002"/>
            <a:ext cx="11205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1"/>
                </a:solidFill>
                <a:latin typeface="+mj-lt"/>
              </a:rPr>
              <a:t>ENTHOUSIASME OVER VOORGENOMEN INITIATIEVEN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8B49499-F060-4B44-97C5-2BAA3D1DAE2A}"/>
              </a:ext>
            </a:extLst>
          </p:cNvPr>
          <p:cNvSpPr txBox="1"/>
          <p:nvPr/>
        </p:nvSpPr>
        <p:spPr>
          <a:xfrm>
            <a:off x="7504770" y="1217836"/>
            <a:ext cx="4429929" cy="738664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i="1" dirty="0">
                <a:solidFill>
                  <a:srgbClr val="0070C0"/>
                </a:solidFill>
              </a:rPr>
              <a:t>Opmerking – veel ouders willen meer aandacht voor de rol van mentor, want men ziet deze als essentieel voor studiebegeleiding en het weer ‘zien’ van de leerling. </a:t>
            </a:r>
          </a:p>
        </p:txBody>
      </p:sp>
    </p:spTree>
    <p:extLst>
      <p:ext uri="{BB962C8B-B14F-4D97-AF65-F5344CB8AC3E}">
        <p14:creationId xmlns:p14="http://schemas.microsoft.com/office/powerpoint/2010/main" val="2091947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26509960-B6BC-834E-AE6C-F8C6DB63BBD0}"/>
              </a:ext>
            </a:extLst>
          </p:cNvPr>
          <p:cNvSpPr/>
          <p:nvPr/>
        </p:nvSpPr>
        <p:spPr>
          <a:xfrm>
            <a:off x="630936" y="640080"/>
            <a:ext cx="4818888" cy="1481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 BELANGRIJKE PIJLERS KOMEND SCHOOLJAAR</a:t>
            </a:r>
          </a:p>
        </p:txBody>
      </p:sp>
      <p:sp>
        <p:nvSpPr>
          <p:cNvPr id="45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kstvak 4">
            <a:extLst>
              <a:ext uri="{FF2B5EF4-FFF2-40B4-BE49-F238E27FC236}">
                <a16:creationId xmlns:a16="http://schemas.microsoft.com/office/drawing/2014/main" id="{B25C8275-C8FE-5D49-A714-4AA5FF430241}"/>
              </a:ext>
            </a:extLst>
          </p:cNvPr>
          <p:cNvSpPr txBox="1"/>
          <p:nvPr/>
        </p:nvSpPr>
        <p:spPr>
          <a:xfrm>
            <a:off x="630935" y="2660904"/>
            <a:ext cx="5366197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b="1" dirty="0"/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SAAMHORIGHEID &amp; BINDING KLAS EN SCHOOL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/>
              </a:solidFill>
            </a:endParaRP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LEUKE DINGEN MEEMAKEN – PLEZIER TERUG!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/>
              </a:solidFill>
            </a:endParaRP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DRUK &amp; STRESS VERMINDEREN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/>
              </a:solidFill>
            </a:endParaRP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INDIVIDUELE SCHOOLPRESTATIES ONDERSTEUNEN</a:t>
            </a:r>
          </a:p>
          <a:p>
            <a:pPr marL="4000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marL="4000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19" name="Afbeelding 18" descr="Blije DJ die muziek draait op een zonnig dak">
            <a:extLst>
              <a:ext uri="{FF2B5EF4-FFF2-40B4-BE49-F238E27FC236}">
                <a16:creationId xmlns:a16="http://schemas.microsoft.com/office/drawing/2014/main" id="{F88EBEF6-F32E-4A41-B330-413F60AFFC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1" r="11143" b="2"/>
          <a:stretch/>
        </p:blipFill>
        <p:spPr>
          <a:xfrm>
            <a:off x="6145433" y="640080"/>
            <a:ext cx="5366197" cy="5577840"/>
          </a:xfrm>
          <a:prstGeom prst="rect">
            <a:avLst/>
          </a:prstGeom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FCF4A3-DEB1-1C46-8821-C3DC8686D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274BF1D7-ACEE-4B4A-B8D2-2A7DB378468F}" type="slidenum">
              <a:rPr lang="en-US"/>
              <a:pPr defTabSz="914400">
                <a:spcAft>
                  <a:spcPts val="600"/>
                </a:spcAft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2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 descr="Afbeelding met persoon, binnen&#10;&#10;Automatisch gegenereerde beschrijving">
            <a:extLst>
              <a:ext uri="{FF2B5EF4-FFF2-40B4-BE49-F238E27FC236}">
                <a16:creationId xmlns:a16="http://schemas.microsoft.com/office/drawing/2014/main" id="{77DDD44C-E555-1549-B11F-06D2110353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45" r="6728" b="9091"/>
          <a:stretch/>
        </p:blipFill>
        <p:spPr>
          <a:xfrm>
            <a:off x="3537701" y="10"/>
            <a:ext cx="866851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kstvak 2">
            <a:extLst>
              <a:ext uri="{FF2B5EF4-FFF2-40B4-BE49-F238E27FC236}">
                <a16:creationId xmlns:a16="http://schemas.microsoft.com/office/drawing/2014/main" id="{86070604-6C30-FE4C-9039-E01B689B09E5}"/>
              </a:ext>
            </a:extLst>
          </p:cNvPr>
          <p:cNvSpPr txBox="1"/>
          <p:nvPr/>
        </p:nvSpPr>
        <p:spPr>
          <a:xfrm>
            <a:off x="371094" y="1161288"/>
            <a:ext cx="3438144" cy="11247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WAAROM DEZE SURVEY?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vak 4">
            <a:extLst>
              <a:ext uri="{FF2B5EF4-FFF2-40B4-BE49-F238E27FC236}">
                <a16:creationId xmlns:a16="http://schemas.microsoft.com/office/drawing/2014/main" id="{45D53E2D-3BF5-C642-8148-0580D4E89C77}"/>
              </a:ext>
            </a:extLst>
          </p:cNvPr>
          <p:cNvSpPr txBox="1"/>
          <p:nvPr/>
        </p:nvSpPr>
        <p:spPr>
          <a:xfrm>
            <a:off x="371093" y="2718054"/>
            <a:ext cx="4854050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Scholen hebben opdracht gekregen van het Ministerie van Onderwijs om volgend schooljaar om:  </a:t>
            </a:r>
          </a:p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A. leerachterstanden zoveel mogelijk weg te werken</a:t>
            </a:r>
          </a:p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B. ook in te spelen op het welbevinden van leerlingen</a:t>
            </a:r>
          </a:p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endParaRPr lang="nl-NL" sz="1600" dirty="0">
              <a:solidFill>
                <a:srgbClr val="0070C0"/>
              </a:solidFill>
            </a:endParaRPr>
          </a:p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Leerprestaties via schoolsystemen in kaart gebracht. </a:t>
            </a:r>
          </a:p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endParaRPr lang="nl-NL" sz="1600" dirty="0">
              <a:solidFill>
                <a:srgbClr val="0070C0"/>
              </a:solidFill>
            </a:endParaRPr>
          </a:p>
          <a:p>
            <a:pPr marL="228600" lvl="1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Focus van deze survey was vooral gericht op welbevinden en studiemotivaties.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77706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D8A4FB02-D906-45EF-972F-FE2D12DBC277}" type="slidenum">
              <a:rPr lang="en-US">
                <a:solidFill>
                  <a:schemeClr val="bg1"/>
                </a:solidFill>
                <a:latin typeface="Calibri" panose="020F0502020204030204"/>
              </a:rPr>
              <a:pPr defTabSz="914400">
                <a:spcAft>
                  <a:spcPts val="600"/>
                </a:spcAft>
                <a:defRPr/>
              </a:pPr>
              <a:t>2</a:t>
            </a:fld>
            <a:endParaRPr lang="en-US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DCD569F7-75AB-5D45-91D0-125F495142D6}"/>
              </a:ext>
            </a:extLst>
          </p:cNvPr>
          <p:cNvSpPr txBox="1"/>
          <p:nvPr/>
        </p:nvSpPr>
        <p:spPr>
          <a:xfrm>
            <a:off x="656823" y="962166"/>
            <a:ext cx="3103808" cy="179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800" b="1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0391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DCD569F7-75AB-5D45-91D0-125F495142D6}"/>
              </a:ext>
            </a:extLst>
          </p:cNvPr>
          <p:cNvSpPr txBox="1"/>
          <p:nvPr/>
        </p:nvSpPr>
        <p:spPr>
          <a:xfrm>
            <a:off x="656823" y="962166"/>
            <a:ext cx="3103808" cy="17955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CENTRALE VRAAG</a:t>
            </a:r>
          </a:p>
        </p:txBody>
      </p:sp>
      <p:sp>
        <p:nvSpPr>
          <p:cNvPr id="6" name="Tekstvak 4">
            <a:extLst>
              <a:ext uri="{FF2B5EF4-FFF2-40B4-BE49-F238E27FC236}">
                <a16:creationId xmlns:a16="http://schemas.microsoft.com/office/drawing/2014/main" id="{45D53E2D-3BF5-C642-8148-0580D4E89C77}"/>
              </a:ext>
            </a:extLst>
          </p:cNvPr>
          <p:cNvSpPr txBox="1"/>
          <p:nvPr/>
        </p:nvSpPr>
        <p:spPr>
          <a:xfrm>
            <a:off x="4088930" y="962166"/>
            <a:ext cx="7770974" cy="54382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28600" lvl="1" defTabSz="914400">
              <a:lnSpc>
                <a:spcPct val="200000"/>
              </a:lnSpc>
              <a:spcAft>
                <a:spcPts val="600"/>
              </a:spcAft>
            </a:pPr>
            <a:r>
              <a:rPr lang="nl-NL" b="1" i="1" dirty="0">
                <a:solidFill>
                  <a:srgbClr val="0070C0"/>
                </a:solidFill>
              </a:rPr>
              <a:t>Wat zijn de effecten van de Corona-tijd op het welbevinden (sociaal, mentaal, fysiek) en de studiemotivatie van leerlingen van het Kennemer Lyceum?</a:t>
            </a:r>
          </a:p>
          <a:p>
            <a:pPr defTabSz="914400">
              <a:lnSpc>
                <a:spcPct val="200000"/>
              </a:lnSpc>
              <a:spcAft>
                <a:spcPts val="600"/>
              </a:spcAft>
            </a:pPr>
            <a:r>
              <a:rPr lang="nl-NL" sz="1900" dirty="0">
                <a:solidFill>
                  <a:srgbClr val="0070C0"/>
                </a:solidFill>
              </a:rPr>
              <a:t> </a:t>
            </a:r>
          </a:p>
          <a:p>
            <a:pPr defTabSz="914400">
              <a:lnSpc>
                <a:spcPct val="200000"/>
              </a:lnSpc>
              <a:spcAft>
                <a:spcPts val="600"/>
              </a:spcAft>
            </a:pPr>
            <a:endParaRPr lang="nl-NL" sz="1900" dirty="0">
              <a:solidFill>
                <a:srgbClr val="0070C0"/>
              </a:solidFill>
            </a:endParaRPr>
          </a:p>
          <a:p>
            <a:pPr marL="228600" lvl="1" defTabSz="914400">
              <a:lnSpc>
                <a:spcPct val="200000"/>
              </a:lnSpc>
              <a:spcAft>
                <a:spcPts val="600"/>
              </a:spcAft>
            </a:pPr>
            <a:r>
              <a:rPr lang="nl-NL" sz="1900" b="1" dirty="0">
                <a:solidFill>
                  <a:srgbClr val="0070C0"/>
                </a:solidFill>
              </a:rPr>
              <a:t>Kennemer Lyceum wil komend schooljaar 2021-2022 goed kunnen inspelen op wat leerlingen (en ouders) nodig hebben. </a:t>
            </a:r>
          </a:p>
          <a:p>
            <a:pPr marL="228600" lvl="1" defTabSz="914400">
              <a:lnSpc>
                <a:spcPct val="200000"/>
              </a:lnSpc>
              <a:spcAft>
                <a:spcPts val="600"/>
              </a:spcAft>
            </a:pPr>
            <a:endParaRPr lang="nl-NL" sz="1600" dirty="0">
              <a:solidFill>
                <a:srgbClr val="0070C0"/>
              </a:solidFill>
            </a:endParaRPr>
          </a:p>
          <a:p>
            <a:pPr marL="304792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1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8A4FB02-D906-45EF-972F-FE2D12DBC277}" type="slidenum">
              <a:rPr lang="en-US" sz="1100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3</a:t>
            </a:fld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0" name="Tekstvak 2">
            <a:extLst>
              <a:ext uri="{FF2B5EF4-FFF2-40B4-BE49-F238E27FC236}">
                <a16:creationId xmlns:a16="http://schemas.microsoft.com/office/drawing/2014/main" id="{86070604-6C30-FE4C-9039-E01B689B09E5}"/>
              </a:ext>
            </a:extLst>
          </p:cNvPr>
          <p:cNvSpPr txBox="1"/>
          <p:nvPr/>
        </p:nvSpPr>
        <p:spPr>
          <a:xfrm>
            <a:off x="656823" y="3429000"/>
            <a:ext cx="3103808" cy="19267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kern="1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DOEL VAN PEILING</a:t>
            </a:r>
          </a:p>
        </p:txBody>
      </p:sp>
    </p:spTree>
    <p:extLst>
      <p:ext uri="{BB962C8B-B14F-4D97-AF65-F5344CB8AC3E}">
        <p14:creationId xmlns:p14="http://schemas.microsoft.com/office/powerpoint/2010/main" val="67347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2">
            <a:extLst>
              <a:ext uri="{FF2B5EF4-FFF2-40B4-BE49-F238E27FC236}">
                <a16:creationId xmlns:a16="http://schemas.microsoft.com/office/drawing/2014/main" id="{B2F74CE0-7CB3-D548-A162-22F62239EBE2}"/>
              </a:ext>
            </a:extLst>
          </p:cNvPr>
          <p:cNvSpPr txBox="1"/>
          <p:nvPr/>
        </p:nvSpPr>
        <p:spPr>
          <a:xfrm>
            <a:off x="648929" y="629266"/>
            <a:ext cx="3505495" cy="1622321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448 DEELNEMERS</a:t>
            </a:r>
            <a:endParaRPr lang="en-US" sz="30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01EB94A-6A9A-224A-9929-1C4F8A55CC80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227 LEERLINGEN</a:t>
            </a:r>
          </a:p>
          <a:p>
            <a:pPr marL="57150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221 CONTACTOUDERS</a:t>
            </a:r>
          </a:p>
          <a:p>
            <a:pPr marL="57150"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rgbClr val="0070C0"/>
                </a:solidFill>
              </a:rPr>
              <a:t>RESPONSE 21-30%</a:t>
            </a:r>
          </a:p>
          <a:p>
            <a:pPr marL="57150" defTabSz="914400">
              <a:lnSpc>
                <a:spcPct val="150000"/>
              </a:lnSpc>
              <a:spcAft>
                <a:spcPts val="600"/>
              </a:spcAft>
            </a:pPr>
            <a:endParaRPr lang="en-US" sz="1600" dirty="0">
              <a:solidFill>
                <a:schemeClr val="accent1"/>
              </a:solidFill>
            </a:endParaRPr>
          </a:p>
          <a:p>
            <a:pPr defTabSz="914400"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REDELIJKE TOT GOEDE VERDELING NAAR LEERJAAR EN GESLACHT </a:t>
            </a:r>
          </a:p>
          <a:p>
            <a:pPr defTabSz="914400"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(ZOWEL LEERLINGEN ALS OUDERS)</a:t>
            </a:r>
          </a:p>
          <a:p>
            <a:pPr defTabSz="914400"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  <a:p>
            <a:pPr defTabSz="914400"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4532A0C8-5419-A147-80D5-67747EAC5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469" y="821489"/>
            <a:ext cx="6019331" cy="2605888"/>
          </a:xfrm>
          <a:prstGeom prst="rect">
            <a:avLst/>
          </a:prstGeom>
          <a:effectLst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D42D447-E640-4309-AAF9-90EC9515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>
                <a:solidFill>
                  <a:srgbClr val="303030"/>
                </a:solidFill>
              </a:rPr>
              <a:pPr defTabSz="914400">
                <a:spcAft>
                  <a:spcPts val="600"/>
                </a:spcAft>
              </a:pPr>
              <a:t>4</a:t>
            </a:fld>
            <a:endParaRPr lang="en-US" dirty="0">
              <a:solidFill>
                <a:srgbClr val="303030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98AA063-C0B2-8F44-9F4F-FECC1FD09F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7080" y="4044043"/>
            <a:ext cx="3733438" cy="131641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2416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vak 2">
            <a:extLst>
              <a:ext uri="{FF2B5EF4-FFF2-40B4-BE49-F238E27FC236}">
                <a16:creationId xmlns:a16="http://schemas.microsoft.com/office/drawing/2014/main" id="{B2F74CE0-7CB3-D548-A162-22F62239EBE2}"/>
              </a:ext>
            </a:extLst>
          </p:cNvPr>
          <p:cNvSpPr txBox="1"/>
          <p:nvPr/>
        </p:nvSpPr>
        <p:spPr>
          <a:xfrm>
            <a:off x="648929" y="629266"/>
            <a:ext cx="3505495" cy="162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RAPPORTCIJFER VOOR JE LEVEN OP DIT MOMENT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01EB94A-6A9A-224A-9929-1C4F8A55CC80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chemeClr val="accent1"/>
                </a:solidFill>
              </a:rPr>
              <a:t>Bijna een derde van de leerlingen geeft op dit moment een onvoldoende aan hun leven. </a:t>
            </a:r>
          </a:p>
          <a:p>
            <a:pPr defTabSz="914400">
              <a:lnSpc>
                <a:spcPct val="150000"/>
              </a:lnSpc>
              <a:spcAft>
                <a:spcPts val="600"/>
              </a:spcAft>
            </a:pPr>
            <a:endParaRPr lang="nl-NL" sz="1600" dirty="0">
              <a:solidFill>
                <a:schemeClr val="accent1"/>
              </a:solidFill>
            </a:endParaRPr>
          </a:p>
          <a:p>
            <a:pPr defTabSz="914400">
              <a:lnSpc>
                <a:spcPct val="150000"/>
              </a:lnSpc>
              <a:spcAft>
                <a:spcPts val="600"/>
              </a:spcAft>
            </a:pPr>
            <a:r>
              <a:rPr lang="nl-NL" sz="1600" dirty="0">
                <a:solidFill>
                  <a:schemeClr val="accent1"/>
                </a:solidFill>
              </a:rPr>
              <a:t>Ouders schatten dit gelukcijfer een stuk minder negatief in voor hun kinderen. </a:t>
            </a:r>
          </a:p>
          <a:p>
            <a:pPr indent="-228600" defTabSz="9144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1600" dirty="0">
              <a:solidFill>
                <a:schemeClr val="accent1"/>
              </a:solidFill>
            </a:endParaRPr>
          </a:p>
          <a:p>
            <a:pPr indent="-228600" defTabSz="9144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b="1" dirty="0">
              <a:solidFill>
                <a:schemeClr val="accent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C59F3BD-E4E1-4C75-A95A-70608F72D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862" y="2616483"/>
            <a:ext cx="6019331" cy="1621788"/>
          </a:xfrm>
          <a:prstGeom prst="rect">
            <a:avLst/>
          </a:prstGeom>
          <a:effectLst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D42D447-E640-4309-AAF9-90EC9515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>
                <a:solidFill>
                  <a:srgbClr val="303030"/>
                </a:solidFill>
              </a:rPr>
              <a:pPr defTabSz="914400">
                <a:spcAft>
                  <a:spcPts val="600"/>
                </a:spcAft>
              </a:pPr>
              <a:t>5</a:t>
            </a:fld>
            <a:endParaRPr lang="en-US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45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2">
            <a:extLst>
              <a:ext uri="{FF2B5EF4-FFF2-40B4-BE49-F238E27FC236}">
                <a16:creationId xmlns:a16="http://schemas.microsoft.com/office/drawing/2014/main" id="{19D3772E-CEDD-E242-BBD8-0C0E238917F3}"/>
              </a:ext>
            </a:extLst>
          </p:cNvPr>
          <p:cNvSpPr txBox="1"/>
          <p:nvPr/>
        </p:nvSpPr>
        <p:spPr>
          <a:xfrm>
            <a:off x="648929" y="629266"/>
            <a:ext cx="3505495" cy="162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WAAR ZIET MEN MEESTE TEGENOP VOLGEND SCHOOLJAAR?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34A5452-D025-314A-B831-0D464D514060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000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ACHTERSTANDEN INHALEN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NIEUWE KLAS, NIEUWE VRIENDEN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EINDEXAMEN VOLGEND JAAR –ZIJN WE ER WEL KLAAR VOOR?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EN: GEWOON WEER NAAR SCHOOL, OUDE ROUTINES</a:t>
            </a:r>
          </a:p>
          <a:p>
            <a:pPr marL="571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accent1"/>
              </a:solidFill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E68383D-5F38-4AB6-B2E0-CC0CED466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862" y="1966309"/>
            <a:ext cx="6019331" cy="2922136"/>
          </a:xfrm>
          <a:prstGeom prst="rect">
            <a:avLst/>
          </a:prstGeom>
          <a:effectLst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DB27FF4-9DBA-43EE-A06C-B0CA83BA5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 smtClean="0">
                <a:solidFill>
                  <a:srgbClr val="303030"/>
                </a:solidFill>
              </a:rPr>
              <a:pPr defTabSz="914400">
                <a:spcAft>
                  <a:spcPts val="600"/>
                </a:spcAft>
              </a:pPr>
              <a:t>6</a:t>
            </a:fld>
            <a:endParaRPr lang="en-US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40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vak 2">
            <a:extLst>
              <a:ext uri="{FF2B5EF4-FFF2-40B4-BE49-F238E27FC236}">
                <a16:creationId xmlns:a16="http://schemas.microsoft.com/office/drawing/2014/main" id="{337F4DAB-1CA9-FC4F-AF9B-4528BB482E8E}"/>
              </a:ext>
            </a:extLst>
          </p:cNvPr>
          <p:cNvSpPr txBox="1"/>
          <p:nvPr/>
        </p:nvSpPr>
        <p:spPr>
          <a:xfrm>
            <a:off x="648929" y="629266"/>
            <a:ext cx="3505495" cy="162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WAAR KIJKT MEN MEESTE NAAR UIT VOLGEND SCHOOLJAAR?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04A6344-9908-3247-B4ED-82E1E683F37A}"/>
              </a:ext>
            </a:extLst>
          </p:cNvPr>
          <p:cNvSpPr txBox="1"/>
          <p:nvPr/>
        </p:nvSpPr>
        <p:spPr>
          <a:xfrm>
            <a:off x="648931" y="2438400"/>
            <a:ext cx="3505494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ELKAAR WEER ZIEN OP SCHOOL!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DE SCHOOLREIZEN (ROME, WINTERSPORT)</a:t>
            </a:r>
          </a:p>
          <a:p>
            <a:pPr marL="171450" defTabSz="914400"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ZIN IN EEN NIEUWE START - ANDERE VAKKEN, ANDER PAKKET, NIEUWE KANSEN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700" dirty="0">
              <a:solidFill>
                <a:schemeClr val="accent1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accent1"/>
                </a:solidFill>
              </a:rPr>
              <a:t>EN: ‘GEWOON’ NAAR SCHOOL, IN DE KLAS 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858C739-040C-4E27-B964-1E1F49A40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862" y="1651785"/>
            <a:ext cx="6019331" cy="3551184"/>
          </a:xfrm>
          <a:prstGeom prst="rect">
            <a:avLst/>
          </a:prstGeom>
          <a:effectLst/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1530416-DBC3-4329-99EE-29E1055B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>
                <a:solidFill>
                  <a:srgbClr val="303030"/>
                </a:solidFill>
              </a:rPr>
              <a:pPr defTabSz="914400">
                <a:spcAft>
                  <a:spcPts val="600"/>
                </a:spcAft>
              </a:pPr>
              <a:t>7</a:t>
            </a:fld>
            <a:endParaRPr lang="en-US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8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A53FCA93-9CD2-40CC-923B-ED6D7A9EC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25" y="1235197"/>
            <a:ext cx="6075174" cy="225489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FC139FD-E352-4B27-9910-FE12172740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925" y="3585339"/>
            <a:ext cx="10162654" cy="2874838"/>
          </a:xfrm>
          <a:prstGeom prst="rect">
            <a:avLst/>
          </a:prstGeom>
        </p:spPr>
      </p:pic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6E2689EC-38A0-4017-A270-0ABA5973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 sz="1000" smtClean="0"/>
              <a:pPr defTabSz="914400">
                <a:spcAft>
                  <a:spcPts val="600"/>
                </a:spcAft>
              </a:pPr>
              <a:t>8</a:t>
            </a:fld>
            <a:endParaRPr lang="en-US" sz="1000" dirty="0"/>
          </a:p>
        </p:txBody>
      </p:sp>
      <p:sp>
        <p:nvSpPr>
          <p:cNvPr id="24" name="Tekstvak 2">
            <a:extLst>
              <a:ext uri="{FF2B5EF4-FFF2-40B4-BE49-F238E27FC236}">
                <a16:creationId xmlns:a16="http://schemas.microsoft.com/office/drawing/2014/main" id="{58091221-0863-BA40-9BF4-3A0F6A50F1B9}"/>
              </a:ext>
            </a:extLst>
          </p:cNvPr>
          <p:cNvSpPr txBox="1"/>
          <p:nvPr/>
        </p:nvSpPr>
        <p:spPr>
          <a:xfrm>
            <a:off x="527381" y="240002"/>
            <a:ext cx="10177131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333" b="1" dirty="0">
                <a:solidFill>
                  <a:schemeClr val="accent1"/>
                </a:solidFill>
                <a:latin typeface="+mj-lt"/>
              </a:rPr>
              <a:t>SCHOOLRESULTATEN VOOR MEESTEN ACHTERUITGEGAAN</a:t>
            </a:r>
          </a:p>
        </p:txBody>
      </p:sp>
      <p:sp>
        <p:nvSpPr>
          <p:cNvPr id="10" name="Pijl: omlaag 9">
            <a:extLst>
              <a:ext uri="{FF2B5EF4-FFF2-40B4-BE49-F238E27FC236}">
                <a16:creationId xmlns:a16="http://schemas.microsoft.com/office/drawing/2014/main" id="{CBF1E78C-A456-4973-8FA2-6DD7D9D382CB}"/>
              </a:ext>
            </a:extLst>
          </p:cNvPr>
          <p:cNvSpPr/>
          <p:nvPr/>
        </p:nvSpPr>
        <p:spPr>
          <a:xfrm>
            <a:off x="2701763" y="2585884"/>
            <a:ext cx="555585" cy="1292649"/>
          </a:xfrm>
          <a:prstGeom prst="downArrow">
            <a:avLst/>
          </a:prstGeom>
          <a:solidFill>
            <a:srgbClr val="FFCC99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8373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6E2689EC-38A0-4017-A270-0ABA5973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274BF1D7-ACEE-4B4A-B8D2-2A7DB378468F}" type="slidenum">
              <a:rPr lang="en-US" sz="1000" smtClean="0"/>
              <a:pPr defTabSz="914400">
                <a:spcAft>
                  <a:spcPts val="600"/>
                </a:spcAft>
              </a:pPr>
              <a:t>9</a:t>
            </a:fld>
            <a:endParaRPr lang="en-US" sz="100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1A041000-135A-1545-8903-1659C24F5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81" y="1194196"/>
            <a:ext cx="6205327" cy="221488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822732D-DF9C-A74D-B957-39B2C3DE5C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06" y="3627017"/>
            <a:ext cx="10744055" cy="2453149"/>
          </a:xfrm>
          <a:prstGeom prst="rect">
            <a:avLst/>
          </a:prstGeom>
        </p:spPr>
      </p:pic>
      <p:sp>
        <p:nvSpPr>
          <p:cNvPr id="12" name="Tekstvak 2">
            <a:extLst>
              <a:ext uri="{FF2B5EF4-FFF2-40B4-BE49-F238E27FC236}">
                <a16:creationId xmlns:a16="http://schemas.microsoft.com/office/drawing/2014/main" id="{174E106E-DF78-1444-87A1-026B3723CCD0}"/>
              </a:ext>
            </a:extLst>
          </p:cNvPr>
          <p:cNvSpPr txBox="1"/>
          <p:nvPr/>
        </p:nvSpPr>
        <p:spPr>
          <a:xfrm>
            <a:off x="527381" y="240002"/>
            <a:ext cx="10177131" cy="97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333" b="1" dirty="0">
                <a:solidFill>
                  <a:schemeClr val="accent1"/>
                </a:solidFill>
                <a:latin typeface="+mj-lt"/>
              </a:rPr>
              <a:t>GEMENGD BEELD ALS HET GAAT OM SOCIALE LEVEN</a:t>
            </a:r>
            <a:endParaRPr lang="en-AU" sz="3333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r>
              <a:rPr lang="en-AU" sz="2400" b="1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ouders</a:t>
            </a:r>
            <a:r>
              <a:rPr lang="en-AU" sz="24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en-AU" sz="2400" b="1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iets</a:t>
            </a:r>
            <a:r>
              <a:rPr lang="en-AU" sz="24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en-AU" sz="2400" b="1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negatiever</a:t>
            </a:r>
            <a:r>
              <a:rPr lang="en-AU" sz="24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dan </a:t>
            </a:r>
            <a:r>
              <a:rPr lang="en-AU" sz="2400" b="1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leerlingen</a:t>
            </a:r>
            <a:endParaRPr lang="en-AU" sz="24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8F7E6EC6-9C73-4FD8-9816-48AF66498218}"/>
              </a:ext>
            </a:extLst>
          </p:cNvPr>
          <p:cNvSpPr/>
          <p:nvPr/>
        </p:nvSpPr>
        <p:spPr>
          <a:xfrm>
            <a:off x="2426457" y="2517059"/>
            <a:ext cx="555585" cy="1292649"/>
          </a:xfrm>
          <a:prstGeom prst="downArrow">
            <a:avLst/>
          </a:prstGeom>
          <a:solidFill>
            <a:srgbClr val="FFCC99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20048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Blauw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2395</TotalTime>
  <Words>510</Words>
  <Application>Microsoft Macintosh PowerPoint</Application>
  <PresentationFormat>Breedbeeld</PresentationFormat>
  <Paragraphs>112</Paragraphs>
  <Slides>14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</dc:creator>
  <cp:lastModifiedBy>simone maas</cp:lastModifiedBy>
  <cp:revision>133</cp:revision>
  <dcterms:created xsi:type="dcterms:W3CDTF">2021-06-05T15:52:03Z</dcterms:created>
  <dcterms:modified xsi:type="dcterms:W3CDTF">2021-07-05T11:54:22Z</dcterms:modified>
</cp:coreProperties>
</file>